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80835-FC3F-43AE-8347-45DB0DEBAEE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091D-205D-4BEE-9632-F9D97650D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6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091D-205D-4BEE-9632-F9D97650D1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8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091D-205D-4BEE-9632-F9D97650D1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8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fld id="{B8339F8E-EBAB-4135-B6C1-3A0DCE0ED3AD}" type="slidenum">
              <a:rPr lang="en-GB" altLang="en-US">
                <a:latin typeface="Calibri" pitchFamily="8" charset="0"/>
              </a:rPr>
              <a:pPr eaLnBrk="1" hangingPunct="1"/>
              <a:t>38</a:t>
            </a:fld>
            <a:endParaRPr lang="en-GB" altLang="en-US">
              <a:latin typeface="Calibri" pitchFamily="8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itchFamily="8" charset="0"/>
              <a:ea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fld id="{66987473-E6CB-4EA9-ACA3-9B072E0312F9}" type="slidenum">
              <a:rPr lang="en-GB" altLang="en-US">
                <a:latin typeface="Calibri" pitchFamily="8" charset="0"/>
              </a:rPr>
              <a:pPr eaLnBrk="1" hangingPunct="1"/>
              <a:t>41</a:t>
            </a:fld>
            <a:endParaRPr lang="en-GB" altLang="en-US">
              <a:latin typeface="Calibri" pitchFamily="8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itchFamily="8" charset="0"/>
              <a:ea typeface="ＭＳ Ｐゴシック" pitchFamily="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fld id="{E7DB7759-26D0-4495-B985-11DC0E6D30EA}" type="slidenum">
              <a:rPr lang="en-GB" altLang="en-US">
                <a:latin typeface="Calibri" pitchFamily="8" charset="0"/>
              </a:rPr>
              <a:pPr eaLnBrk="1" hangingPunct="1"/>
              <a:t>44</a:t>
            </a:fld>
            <a:endParaRPr lang="en-GB" altLang="en-US">
              <a:latin typeface="Calibri" pitchFamily="8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itchFamily="8" charset="0"/>
              <a:ea typeface="ＭＳ Ｐゴシック" pitchFamily="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DC4F2CD-EB68-46BC-B4BA-EA19E28F0366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78D472-7780-4C45-BEBC-252D8DEDDF3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2348880"/>
            <a:ext cx="3799075" cy="3286336"/>
          </a:xfrm>
        </p:spPr>
        <p:txBody>
          <a:bodyPr>
            <a:noAutofit/>
          </a:bodyPr>
          <a:lstStyle/>
          <a:p>
            <a:pPr algn="ctr"/>
            <a:r>
              <a:rPr lang="en-GB" sz="10500" dirty="0" smtClean="0">
                <a:solidFill>
                  <a:schemeClr val="tx1"/>
                </a:solidFill>
              </a:rPr>
              <a:t>Latin verbs</a:t>
            </a:r>
            <a:endParaRPr lang="en-GB" sz="10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en-US" smtClean="0"/>
              <a:t>SPOT THE VERB!</a:t>
            </a:r>
          </a:p>
        </p:txBody>
      </p:sp>
      <p:pic>
        <p:nvPicPr>
          <p:cNvPr id="21508" name="Bild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7995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78350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>
          <a:xfrm>
            <a:off x="4533900" y="1752600"/>
            <a:ext cx="3924300" cy="1470025"/>
          </a:xfrm>
        </p:spPr>
        <p:txBody>
          <a:bodyPr/>
          <a:lstStyle/>
          <a:p>
            <a:r>
              <a:rPr lang="de-DE" altLang="en-US" dirty="0" smtClean="0"/>
              <a:t>pugno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I fight</a:t>
            </a:r>
          </a:p>
          <a:p>
            <a:r>
              <a:rPr lang="de-DE" altLang="en-US" i="1" smtClean="0"/>
              <a:t>verb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280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5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09474"/>
          </a:xfrm>
        </p:spPr>
        <p:txBody>
          <a:bodyPr/>
          <a:lstStyle/>
          <a:p>
            <a:r>
              <a:rPr lang="de-DE" altLang="en-US" dirty="0" smtClean="0"/>
              <a:t>Graecia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4572000" y="4572000"/>
            <a:ext cx="3200400" cy="1752600"/>
          </a:xfrm>
        </p:spPr>
        <p:txBody>
          <a:bodyPr/>
          <a:lstStyle/>
          <a:p>
            <a:r>
              <a:rPr lang="de-DE" altLang="en-US" dirty="0" smtClean="0"/>
              <a:t>Greece</a:t>
            </a:r>
          </a:p>
          <a:p>
            <a:r>
              <a:rPr lang="de-DE" altLang="en-US" i="1" dirty="0" smtClean="0"/>
              <a:t>noun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66" y="4293096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6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5"/>
          <p:cNvSpPr>
            <a:spLocks noGrp="1"/>
          </p:cNvSpPr>
          <p:nvPr>
            <p:ph type="ctrTitle"/>
          </p:nvPr>
        </p:nvSpPr>
        <p:spPr>
          <a:xfrm>
            <a:off x="5508104" y="2708476"/>
            <a:ext cx="2538616" cy="936548"/>
          </a:xfrm>
        </p:spPr>
        <p:txBody>
          <a:bodyPr/>
          <a:lstStyle/>
          <a:p>
            <a:r>
              <a:rPr lang="de-DE" altLang="en-US" dirty="0" smtClean="0"/>
              <a:t>amat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he loves</a:t>
            </a:r>
          </a:p>
          <a:p>
            <a:r>
              <a:rPr lang="de-DE" altLang="en-US" i="1" smtClean="0"/>
              <a:t>verb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4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864540"/>
          </a:xfrm>
        </p:spPr>
        <p:txBody>
          <a:bodyPr/>
          <a:lstStyle/>
          <a:p>
            <a:r>
              <a:rPr lang="de-DE" altLang="en-US" dirty="0" smtClean="0"/>
              <a:t>mater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mother</a:t>
            </a:r>
          </a:p>
          <a:p>
            <a:r>
              <a:rPr lang="de-DE" altLang="en-US" i="1" smtClean="0"/>
              <a:t>noun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917950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08556"/>
          </a:xfrm>
        </p:spPr>
        <p:txBody>
          <a:bodyPr/>
          <a:lstStyle/>
          <a:p>
            <a:r>
              <a:rPr lang="de-DE" altLang="en-US" smtClean="0"/>
              <a:t>Roma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Rome</a:t>
            </a:r>
          </a:p>
          <a:p>
            <a:r>
              <a:rPr lang="de-DE" altLang="en-US" i="1" smtClean="0"/>
              <a:t>noun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149080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1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08556"/>
          </a:xfrm>
        </p:spPr>
        <p:txBody>
          <a:bodyPr/>
          <a:lstStyle/>
          <a:p>
            <a:r>
              <a:rPr lang="de-DE" altLang="en-US" dirty="0" smtClean="0"/>
              <a:t>dormio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I sleep</a:t>
            </a:r>
          </a:p>
          <a:p>
            <a:r>
              <a:rPr lang="de-DE" altLang="en-US" i="1" smtClean="0"/>
              <a:t>verb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864540"/>
          </a:xfrm>
        </p:spPr>
        <p:txBody>
          <a:bodyPr/>
          <a:lstStyle/>
          <a:p>
            <a:r>
              <a:rPr lang="de-DE" altLang="en-US" dirty="0" smtClean="0"/>
              <a:t>aqua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644008" y="4419600"/>
            <a:ext cx="3128392" cy="1752600"/>
          </a:xfrm>
        </p:spPr>
        <p:txBody>
          <a:bodyPr/>
          <a:lstStyle/>
          <a:p>
            <a:r>
              <a:rPr lang="de-DE" altLang="en-US" dirty="0" smtClean="0"/>
              <a:t>water</a:t>
            </a:r>
          </a:p>
          <a:p>
            <a:r>
              <a:rPr lang="de-DE" altLang="en-US" i="1" dirty="0" smtClean="0"/>
              <a:t>noun</a:t>
            </a:r>
          </a:p>
          <a:p>
            <a:endParaRPr lang="de-DE" altLang="en-US" dirty="0" smtClean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5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80564"/>
          </a:xfrm>
        </p:spPr>
        <p:txBody>
          <a:bodyPr/>
          <a:lstStyle/>
          <a:p>
            <a:r>
              <a:rPr lang="de-DE" altLang="en-US" dirty="0" smtClean="0"/>
              <a:t>habitamus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we live</a:t>
            </a:r>
          </a:p>
          <a:p>
            <a:r>
              <a:rPr lang="de-DE" altLang="en-US" i="1" smtClean="0"/>
              <a:t>verb</a:t>
            </a:r>
          </a:p>
          <a:p>
            <a:endParaRPr lang="de-DE" altLang="en-US" smtClean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06358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936548"/>
          </a:xfrm>
        </p:spPr>
        <p:txBody>
          <a:bodyPr/>
          <a:lstStyle/>
          <a:p>
            <a:r>
              <a:rPr lang="de-DE" altLang="en-US" smtClean="0"/>
              <a:t>doces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you teach</a:t>
            </a:r>
          </a:p>
          <a:p>
            <a:r>
              <a:rPr lang="de-DE" altLang="en-US" i="1" smtClean="0"/>
              <a:t>verb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1362075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tx1"/>
                </a:solidFill>
              </a:rPr>
              <a:t>Do you remember…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936" y="2348880"/>
            <a:ext cx="4024064" cy="152041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SUBJECT: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Words end with 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–a/-us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55576" y="4437112"/>
            <a:ext cx="4032448" cy="15204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DIRECT OBJECT:</a:t>
            </a:r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Words end with 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–am/-um/-</a:t>
            </a:r>
            <a:r>
              <a:rPr lang="en-GB" sz="2800" b="1" dirty="0" err="1" smtClean="0">
                <a:solidFill>
                  <a:srgbClr val="C00000"/>
                </a:solidFill>
              </a:rPr>
              <a:t>em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92352" y="2213247"/>
            <a:ext cx="3744416" cy="15204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puella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</a:rPr>
              <a:t>= table</a:t>
            </a: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murus</a:t>
            </a:r>
            <a:r>
              <a:rPr lang="en-GB" sz="2800" b="1" dirty="0" smtClean="0">
                <a:solidFill>
                  <a:schemeClr val="tx1"/>
                </a:solidFill>
              </a:rPr>
              <a:t> = wall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mus</a:t>
            </a:r>
            <a:r>
              <a:rPr lang="en-GB" sz="2800" b="1" dirty="0" smtClean="0">
                <a:solidFill>
                  <a:schemeClr val="tx1"/>
                </a:solidFill>
              </a:rPr>
              <a:t> = mouse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0" y="4077072"/>
            <a:ext cx="3744416" cy="1520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499992" y="4365104"/>
            <a:ext cx="3744416" cy="15204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puellam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</a:rPr>
              <a:t>= girl</a:t>
            </a: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Murum</a:t>
            </a:r>
            <a:r>
              <a:rPr lang="en-GB" sz="2800" b="1" dirty="0" smtClean="0">
                <a:solidFill>
                  <a:schemeClr val="tx1"/>
                </a:solidFill>
              </a:rPr>
              <a:t> = wall</a:t>
            </a: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Murem</a:t>
            </a:r>
            <a:r>
              <a:rPr lang="en-GB" sz="2800" b="1" dirty="0" smtClean="0">
                <a:solidFill>
                  <a:schemeClr val="tx1"/>
                </a:solidFill>
              </a:rPr>
              <a:t> = mouse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08556"/>
          </a:xfrm>
        </p:spPr>
        <p:txBody>
          <a:bodyPr/>
          <a:lstStyle/>
          <a:p>
            <a:r>
              <a:rPr lang="de-DE" altLang="en-US" dirty="0" smtClean="0"/>
              <a:t>unus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one</a:t>
            </a:r>
          </a:p>
          <a:p>
            <a:r>
              <a:rPr lang="de-DE" altLang="en-US" i="1" smtClean="0"/>
              <a:t>number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17950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83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936548"/>
          </a:xfrm>
        </p:spPr>
        <p:txBody>
          <a:bodyPr/>
          <a:lstStyle/>
          <a:p>
            <a:r>
              <a:rPr lang="de-DE" altLang="en-US" dirty="0" smtClean="0"/>
              <a:t>pater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father</a:t>
            </a:r>
          </a:p>
          <a:p>
            <a:r>
              <a:rPr lang="de-DE" altLang="en-US" i="1" smtClean="0"/>
              <a:t>noun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41" y="3823458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936548"/>
          </a:xfrm>
        </p:spPr>
        <p:txBody>
          <a:bodyPr/>
          <a:lstStyle/>
          <a:p>
            <a:r>
              <a:rPr lang="de-DE" altLang="en-US" dirty="0" smtClean="0"/>
              <a:t>mensa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table</a:t>
            </a:r>
          </a:p>
          <a:p>
            <a:r>
              <a:rPr lang="de-DE" altLang="en-US" i="1" smtClean="0"/>
              <a:t>noun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92" y="3864401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3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80564"/>
          </a:xfrm>
        </p:spPr>
        <p:txBody>
          <a:bodyPr/>
          <a:lstStyle/>
          <a:p>
            <a:r>
              <a:rPr lang="de-DE" altLang="en-US" dirty="0" smtClean="0"/>
              <a:t>habitamus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we live</a:t>
            </a:r>
          </a:p>
          <a:p>
            <a:r>
              <a:rPr lang="de-DE" altLang="en-US" i="1" smtClean="0"/>
              <a:t>verb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84074"/>
          </a:xfrm>
        </p:spPr>
        <p:txBody>
          <a:bodyPr/>
          <a:lstStyle/>
          <a:p>
            <a:r>
              <a:rPr lang="de-DE" altLang="en-US" dirty="0" smtClean="0"/>
              <a:t>habeo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dirty="0" smtClean="0"/>
          </a:p>
          <a:p>
            <a:r>
              <a:rPr lang="de-DE" altLang="en-US" dirty="0" smtClean="0"/>
              <a:t>I have</a:t>
            </a:r>
          </a:p>
          <a:p>
            <a:r>
              <a:rPr lang="de-DE" altLang="en-US" i="1" dirty="0" smtClean="0"/>
              <a:t>verb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80564"/>
          </a:xfrm>
        </p:spPr>
        <p:txBody>
          <a:bodyPr/>
          <a:lstStyle/>
          <a:p>
            <a:r>
              <a:rPr lang="de-DE" altLang="en-US" dirty="0" smtClean="0"/>
              <a:t>agricola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farmer</a:t>
            </a:r>
          </a:p>
          <a:p>
            <a:r>
              <a:rPr lang="de-DE" altLang="en-US" i="1" smtClean="0"/>
              <a:t>noun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59936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936548"/>
          </a:xfrm>
        </p:spPr>
        <p:txBody>
          <a:bodyPr/>
          <a:lstStyle/>
          <a:p>
            <a:r>
              <a:rPr lang="de-DE" altLang="en-US" dirty="0" smtClean="0"/>
              <a:t>delemus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we destroy/ (delete)</a:t>
            </a:r>
          </a:p>
          <a:p>
            <a:r>
              <a:rPr lang="de-DE" altLang="en-US" i="1" smtClean="0"/>
              <a:t>verb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08556"/>
          </a:xfrm>
        </p:spPr>
        <p:txBody>
          <a:bodyPr/>
          <a:lstStyle/>
          <a:p>
            <a:r>
              <a:rPr lang="de-DE" altLang="en-US" smtClean="0"/>
              <a:t>fama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fame, glory</a:t>
            </a:r>
          </a:p>
          <a:p>
            <a:r>
              <a:rPr lang="de-DE" altLang="en-US" i="1" smtClean="0"/>
              <a:t>noun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3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09474"/>
          </a:xfrm>
        </p:spPr>
        <p:txBody>
          <a:bodyPr/>
          <a:lstStyle/>
          <a:p>
            <a:r>
              <a:rPr lang="de-DE" altLang="en-US" dirty="0" smtClean="0"/>
              <a:t>locus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place</a:t>
            </a:r>
          </a:p>
          <a:p>
            <a:r>
              <a:rPr lang="de-DE" altLang="en-US" i="1" smtClean="0"/>
              <a:t>noun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917950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936548"/>
          </a:xfrm>
        </p:spPr>
        <p:txBody>
          <a:bodyPr/>
          <a:lstStyle/>
          <a:p>
            <a:r>
              <a:rPr lang="de-DE" altLang="en-US" dirty="0" smtClean="0"/>
              <a:t>narras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you tell/(narrate)</a:t>
            </a:r>
          </a:p>
          <a:p>
            <a:r>
              <a:rPr lang="de-DE" altLang="en-US" i="1" smtClean="0"/>
              <a:t>verb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2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024744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Different tenses…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268760"/>
            <a:ext cx="6912768" cy="639762"/>
          </a:xfrm>
        </p:spPr>
        <p:txBody>
          <a:bodyPr>
            <a:normAutofit/>
          </a:bodyPr>
          <a:lstStyle/>
          <a:p>
            <a:r>
              <a:rPr lang="en-GB" dirty="0" smtClean="0"/>
              <a:t>In English we use different tenses…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348880"/>
            <a:ext cx="7488832" cy="432048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GB" sz="2800" b="1" dirty="0" smtClean="0"/>
              <a:t>The </a:t>
            </a:r>
            <a:r>
              <a:rPr lang="en-GB" sz="2800" b="1" dirty="0" smtClean="0">
                <a:solidFill>
                  <a:srgbClr val="7030A0"/>
                </a:solidFill>
              </a:rPr>
              <a:t>PRESENT TENSE </a:t>
            </a:r>
            <a:r>
              <a:rPr lang="en-GB" sz="2800" b="1" dirty="0" smtClean="0"/>
              <a:t>is </a:t>
            </a:r>
          </a:p>
          <a:p>
            <a:pPr marL="68580" indent="0" algn="ctr">
              <a:buNone/>
            </a:pPr>
            <a:r>
              <a:rPr lang="en-GB" sz="2800" b="1" dirty="0" smtClean="0"/>
              <a:t>what is happening </a:t>
            </a:r>
            <a:r>
              <a:rPr lang="en-GB" sz="2800" b="1" dirty="0" smtClean="0">
                <a:solidFill>
                  <a:srgbClr val="7030A0"/>
                </a:solidFill>
              </a:rPr>
              <a:t>NOW</a:t>
            </a:r>
            <a:r>
              <a:rPr lang="en-GB" sz="2800" b="1" dirty="0" smtClean="0"/>
              <a:t>!</a:t>
            </a:r>
          </a:p>
          <a:p>
            <a:pPr marL="68580" indent="0" algn="ctr">
              <a:buNone/>
            </a:pPr>
            <a:endParaRPr lang="en-GB" sz="2800" b="1" dirty="0" smtClean="0"/>
          </a:p>
          <a:p>
            <a:pPr marL="68580" indent="0" algn="ctr">
              <a:buNone/>
            </a:pPr>
            <a:r>
              <a:rPr lang="en-GB" sz="2800" b="1" dirty="0" smtClean="0"/>
              <a:t>I </a:t>
            </a:r>
            <a:r>
              <a:rPr lang="en-GB" sz="2800" b="1" dirty="0" smtClean="0">
                <a:solidFill>
                  <a:srgbClr val="7030A0"/>
                </a:solidFill>
              </a:rPr>
              <a:t>am eating </a:t>
            </a:r>
            <a:endParaRPr lang="en-GB" sz="2800" b="1" dirty="0"/>
          </a:p>
          <a:p>
            <a:pPr marL="68580" indent="0" algn="ctr">
              <a:buNone/>
            </a:pPr>
            <a:r>
              <a:rPr lang="en-GB" sz="2800" b="1" dirty="0" smtClean="0"/>
              <a:t> I </a:t>
            </a:r>
            <a:r>
              <a:rPr lang="en-GB" sz="2800" b="1" dirty="0" smtClean="0">
                <a:solidFill>
                  <a:srgbClr val="7030A0"/>
                </a:solidFill>
              </a:rPr>
              <a:t>eat</a:t>
            </a:r>
          </a:p>
          <a:p>
            <a:pPr marL="68580" indent="0" algn="ctr">
              <a:buNone/>
            </a:pPr>
            <a:endParaRPr lang="en-GB" sz="2800" b="1" dirty="0" smtClean="0">
              <a:solidFill>
                <a:srgbClr val="7030A0"/>
              </a:solidFill>
            </a:endParaRPr>
          </a:p>
          <a:p>
            <a:pPr marL="68580" indent="0" algn="ctr">
              <a:buNone/>
            </a:pPr>
            <a:r>
              <a:rPr lang="en-GB" sz="2800" b="1" dirty="0" smtClean="0"/>
              <a:t>The girl </a:t>
            </a:r>
            <a:r>
              <a:rPr lang="en-GB" sz="2800" b="1" dirty="0" smtClean="0">
                <a:solidFill>
                  <a:srgbClr val="7030A0"/>
                </a:solidFill>
              </a:rPr>
              <a:t>cuddles</a:t>
            </a:r>
            <a:r>
              <a:rPr lang="en-GB" sz="2800" b="1" dirty="0" smtClean="0"/>
              <a:t> the kitten </a:t>
            </a:r>
          </a:p>
          <a:p>
            <a:pPr marL="68580" indent="0" algn="ctr">
              <a:buNone/>
            </a:pPr>
            <a:r>
              <a:rPr lang="en-GB" sz="2800" b="1" dirty="0" smtClean="0"/>
              <a:t> The girl </a:t>
            </a:r>
            <a:r>
              <a:rPr lang="en-GB" sz="2800" b="1" dirty="0" smtClean="0">
                <a:solidFill>
                  <a:srgbClr val="7030A0"/>
                </a:solidFill>
              </a:rPr>
              <a:t>is cuddling </a:t>
            </a:r>
            <a:r>
              <a:rPr lang="en-GB" sz="2800" b="1" dirty="0" smtClean="0"/>
              <a:t>the kitten</a:t>
            </a:r>
            <a:endParaRPr lang="en-GB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3744416" cy="639762"/>
          </a:xfrm>
        </p:spPr>
        <p:txBody>
          <a:bodyPr/>
          <a:lstStyle/>
          <a:p>
            <a:r>
              <a:rPr lang="en-GB" dirty="0" smtClean="0"/>
              <a:t>… SO DID THE ROMANS!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2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080564"/>
          </a:xfrm>
        </p:spPr>
        <p:txBody>
          <a:bodyPr/>
          <a:lstStyle/>
          <a:p>
            <a:r>
              <a:rPr lang="de-DE" altLang="en-US" dirty="0" smtClean="0"/>
              <a:t>victoria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victory</a:t>
            </a:r>
          </a:p>
          <a:p>
            <a:r>
              <a:rPr lang="de-DE" altLang="en-US" i="1" smtClean="0"/>
              <a:t>noun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78049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09474"/>
          </a:xfrm>
        </p:spPr>
        <p:txBody>
          <a:bodyPr/>
          <a:lstStyle/>
          <a:p>
            <a:r>
              <a:rPr lang="de-DE" altLang="en-US" dirty="0" smtClean="0"/>
              <a:t>nauta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sailor</a:t>
            </a:r>
          </a:p>
          <a:p>
            <a:r>
              <a:rPr lang="de-DE" altLang="en-US" i="1" smtClean="0"/>
              <a:t>noun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08" y="4149080"/>
            <a:ext cx="2273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4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792532"/>
          </a:xfrm>
        </p:spPr>
        <p:txBody>
          <a:bodyPr/>
          <a:lstStyle/>
          <a:p>
            <a:r>
              <a:rPr lang="de-DE" altLang="en-US" dirty="0" smtClean="0"/>
              <a:t>navigant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they sail</a:t>
            </a:r>
          </a:p>
          <a:p>
            <a:r>
              <a:rPr lang="de-DE" altLang="en-US" i="1" smtClean="0"/>
              <a:t>verb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1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84074"/>
          </a:xfrm>
        </p:spPr>
        <p:txBody>
          <a:bodyPr/>
          <a:lstStyle/>
          <a:p>
            <a:r>
              <a:rPr lang="de-DE" altLang="en-US" dirty="0" smtClean="0"/>
              <a:t>habitant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en-US" smtClean="0"/>
          </a:p>
          <a:p>
            <a:r>
              <a:rPr lang="de-DE" altLang="en-US" smtClean="0"/>
              <a:t>they live</a:t>
            </a:r>
          </a:p>
          <a:p>
            <a:r>
              <a:rPr lang="de-DE" altLang="en-US" i="1" smtClean="0"/>
              <a:t>verb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1143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7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572000" cy="4572000"/>
          </a:xfrm>
        </p:spPr>
        <p:txBody>
          <a:bodyPr/>
          <a:lstStyle/>
          <a:p>
            <a:pPr>
              <a:defRPr/>
            </a:pPr>
            <a:r>
              <a:rPr lang="en-GB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LATIN - QUIZ</a:t>
            </a:r>
          </a:p>
        </p:txBody>
      </p:sp>
      <p:pic>
        <p:nvPicPr>
          <p:cNvPr id="9220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581128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 7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If you love someone in Latin you say…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habito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amo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pugno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mensa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amo</a:t>
            </a:r>
          </a:p>
        </p:txBody>
      </p:sp>
    </p:spTree>
    <p:extLst>
      <p:ext uri="{BB962C8B-B14F-4D97-AF65-F5344CB8AC3E}">
        <p14:creationId xmlns:p14="http://schemas.microsoft.com/office/powerpoint/2010/main" val="19881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0" grpId="0" animBg="1" autoUpdateAnimBg="0"/>
      <p:bldP spid="11273" grpId="0" animBg="1" autoUpdateAnimBg="0"/>
      <p:bldP spid="11274" grpId="0" animBg="1" autoUpdateAnimBg="0"/>
      <p:bldP spid="11275" grpId="0" animBg="1" autoUpdateAnimBg="0"/>
      <p:bldP spid="1127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 8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Who was the greatest god of the Romans?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Achilles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Hannibal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Zeus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Jupiter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Jupiter</a:t>
            </a:r>
          </a:p>
        </p:txBody>
      </p:sp>
    </p:spTree>
    <p:extLst>
      <p:ext uri="{BB962C8B-B14F-4D97-AF65-F5344CB8AC3E}">
        <p14:creationId xmlns:p14="http://schemas.microsoft.com/office/powerpoint/2010/main" val="5394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utoUpdateAnimBg="0"/>
      <p:bldP spid="22541" grpId="0" animBg="1" autoUpdateAnimBg="0"/>
      <p:bldP spid="22542" grpId="0" animBg="1" autoUpdateAnimBg="0"/>
      <p:bldP spid="22543" grpId="0" animBg="1" autoUpdateAnimBg="0"/>
      <p:bldP spid="22544" grpId="0" animBg="1" autoUpdateAnimBg="0"/>
      <p:bldP spid="22545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 8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What does the Latin word “leo” mean?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lying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loud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lion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love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lion</a:t>
            </a:r>
          </a:p>
        </p:txBody>
      </p:sp>
    </p:spTree>
    <p:extLst>
      <p:ext uri="{BB962C8B-B14F-4D97-AF65-F5344CB8AC3E}">
        <p14:creationId xmlns:p14="http://schemas.microsoft.com/office/powerpoint/2010/main" val="28835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utoUpdateAnimBg="0"/>
      <p:bldP spid="26639" grpId="0" animBg="1" autoUpdateAnimBg="0"/>
      <p:bldP spid="26640" grpId="0" animBg="1" autoUpdateAnimBg="0"/>
      <p:bldP spid="26641" grpId="0" animBg="1" autoUpdateAnimBg="0"/>
      <p:bldP spid="26642" grpId="0" animBg="1" autoUpdateAnimBg="0"/>
      <p:bldP spid="26643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 8" descr="Bildschirmfoto 2013-04-21 um 15.39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What happened to Caesar in 44 BC?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he got a new hairstyle</a:t>
            </a: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he bought a dog</a:t>
            </a:r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he was killed</a:t>
            </a: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he adopted a son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he was killed</a:t>
            </a:r>
          </a:p>
        </p:txBody>
      </p:sp>
    </p:spTree>
    <p:extLst>
      <p:ext uri="{BB962C8B-B14F-4D97-AF65-F5344CB8AC3E}">
        <p14:creationId xmlns:p14="http://schemas.microsoft.com/office/powerpoint/2010/main" val="11883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utoUpdateAnimBg="0"/>
      <p:bldP spid="24591" grpId="0" animBg="1" autoUpdateAnimBg="0"/>
      <p:bldP spid="24592" grpId="0" animBg="1" autoUpdateAnimBg="0"/>
      <p:bldP spid="24593" grpId="0" animBg="1" autoUpdateAnimBg="0"/>
      <p:bldP spid="24594" grpId="0" animBg="1" autoUpdateAnimBg="0"/>
      <p:bldP spid="2459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 8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Which of these words is a direct object?</a:t>
            </a:r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mensa</a:t>
            </a: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agricolam</a:t>
            </a: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-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tabernae</a:t>
            </a:r>
            <a:endParaRPr lang="en-GB" altLang="en-US" sz="2800" dirty="0">
              <a:solidFill>
                <a:schemeClr val="bg1"/>
              </a:solidFill>
              <a:latin typeface="Arial Black" pitchFamily="8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-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filii</a:t>
            </a:r>
            <a:endParaRPr lang="en-GB" altLang="en-US" sz="2800" dirty="0">
              <a:solidFill>
                <a:schemeClr val="bg1"/>
              </a:solidFill>
              <a:latin typeface="Arial Black" pitchFamily="8" charset="0"/>
            </a:endParaRP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-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agricolas</a:t>
            </a:r>
            <a:endParaRPr lang="en-GB" altLang="en-US" sz="2800" dirty="0">
              <a:solidFill>
                <a:schemeClr val="bg1"/>
              </a:solidFill>
              <a:latin typeface="Arial Black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utoUpdateAnimBg="0"/>
      <p:bldP spid="23575" grpId="0" animBg="1" autoUpdateAnimBg="0"/>
      <p:bldP spid="23576" grpId="0" animBg="1" autoUpdateAnimBg="0"/>
      <p:bldP spid="23577" grpId="0" animBg="1" autoUpdateAnimBg="0"/>
      <p:bldP spid="23578" grpId="0" animBg="1" autoUpdateAnimBg="0"/>
      <p:bldP spid="2357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024744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Different tenses…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268760"/>
            <a:ext cx="6912768" cy="639762"/>
          </a:xfrm>
        </p:spPr>
        <p:txBody>
          <a:bodyPr>
            <a:normAutofit/>
          </a:bodyPr>
          <a:lstStyle/>
          <a:p>
            <a:r>
              <a:rPr lang="en-GB" dirty="0" smtClean="0"/>
              <a:t>In English we use different tenses…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2780928"/>
            <a:ext cx="7488832" cy="36004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GB" sz="2800" b="1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FUTURE TENSE </a:t>
            </a:r>
            <a:r>
              <a:rPr lang="en-GB" sz="2800" b="1" dirty="0" smtClean="0"/>
              <a:t>is </a:t>
            </a:r>
          </a:p>
          <a:p>
            <a:pPr marL="68580" indent="0" algn="ctr">
              <a:buNone/>
            </a:pPr>
            <a:r>
              <a:rPr lang="en-GB" sz="2800" b="1" dirty="0" smtClean="0"/>
              <a:t>what </a:t>
            </a:r>
            <a:r>
              <a:rPr lang="en-GB" sz="2800" b="1" dirty="0" smtClean="0">
                <a:solidFill>
                  <a:srgbClr val="FF0000"/>
                </a:solidFill>
              </a:rPr>
              <a:t>WILL</a:t>
            </a:r>
            <a:r>
              <a:rPr lang="en-GB" sz="2800" b="1" dirty="0" smtClean="0"/>
              <a:t> happen!</a:t>
            </a:r>
          </a:p>
          <a:p>
            <a:pPr marL="68580" indent="0" algn="ctr">
              <a:buNone/>
            </a:pPr>
            <a:endParaRPr lang="en-GB" sz="2800" b="1" dirty="0" smtClean="0"/>
          </a:p>
          <a:p>
            <a:pPr marL="68580" indent="0" algn="ctr">
              <a:buNone/>
            </a:pPr>
            <a:r>
              <a:rPr lang="en-GB" sz="2800" b="1" dirty="0" smtClean="0"/>
              <a:t>I</a:t>
            </a:r>
            <a:r>
              <a:rPr lang="en-GB" sz="2800" b="1" dirty="0" smtClean="0">
                <a:solidFill>
                  <a:srgbClr val="7030A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will eat</a:t>
            </a:r>
            <a:r>
              <a:rPr lang="en-GB" sz="2800" b="1" dirty="0" smtClean="0"/>
              <a:t> </a:t>
            </a:r>
            <a:endParaRPr lang="en-GB" sz="2800" b="1" dirty="0" smtClean="0">
              <a:solidFill>
                <a:srgbClr val="7030A0"/>
              </a:solidFill>
            </a:endParaRPr>
          </a:p>
          <a:p>
            <a:pPr marL="68580" indent="0" algn="ctr">
              <a:buNone/>
            </a:pPr>
            <a:r>
              <a:rPr lang="en-GB" sz="2800" b="1" dirty="0" smtClean="0"/>
              <a:t>The girl </a:t>
            </a:r>
            <a:r>
              <a:rPr lang="en-GB" sz="2800" b="1" dirty="0" smtClean="0">
                <a:solidFill>
                  <a:srgbClr val="FF0000"/>
                </a:solidFill>
              </a:rPr>
              <a:t>will cuddle</a:t>
            </a:r>
            <a:r>
              <a:rPr lang="en-GB" sz="2800" b="1" dirty="0" smtClean="0"/>
              <a:t> the kitten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3744416" cy="639762"/>
          </a:xfrm>
        </p:spPr>
        <p:txBody>
          <a:bodyPr/>
          <a:lstStyle/>
          <a:p>
            <a:r>
              <a:rPr lang="en-GB" dirty="0" smtClean="0"/>
              <a:t>… SO DID THE ROMANS!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 8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If you want to express that you are fighting, you would say…?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–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paramus</a:t>
            </a:r>
            <a:r>
              <a:rPr lang="en-GB" altLang="en-US" sz="2800" dirty="0" smtClean="0">
                <a:solidFill>
                  <a:schemeClr val="bg1"/>
                </a:solidFill>
                <a:latin typeface="Arial Black" pitchFamily="8" charset="0"/>
              </a:rPr>
              <a:t> </a:t>
            </a:r>
            <a:endParaRPr lang="en-GB" altLang="en-US" sz="2800" dirty="0">
              <a:solidFill>
                <a:schemeClr val="bg1"/>
              </a:solidFill>
              <a:latin typeface="Arial Black" pitchFamily="8" charset="0"/>
            </a:endParaRP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–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pugnant</a:t>
            </a:r>
            <a:endParaRPr lang="en-GB" altLang="en-US" sz="2800" dirty="0">
              <a:solidFill>
                <a:schemeClr val="bg1"/>
              </a:solidFill>
              <a:latin typeface="Arial Black" pitchFamily="8" charset="0"/>
            </a:endParaRP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pugno </a:t>
            </a: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– </a:t>
            </a:r>
            <a:r>
              <a:rPr lang="en-GB" altLang="en-US" sz="2800" dirty="0" err="1">
                <a:solidFill>
                  <a:schemeClr val="bg1"/>
                </a:solidFill>
                <a:latin typeface="Arial Black" pitchFamily="8" charset="0"/>
              </a:rPr>
              <a:t>laboro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–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pugnas</a:t>
            </a:r>
            <a:r>
              <a:rPr lang="en-GB" altLang="en-US" sz="2800" dirty="0" smtClean="0">
                <a:solidFill>
                  <a:schemeClr val="bg1"/>
                </a:solidFill>
                <a:latin typeface="Arial Black" pitchFamily="8" charset="0"/>
              </a:rPr>
              <a:t> </a:t>
            </a:r>
            <a:endParaRPr lang="en-GB" altLang="en-US" sz="2800" dirty="0">
              <a:solidFill>
                <a:schemeClr val="bg1"/>
              </a:solidFill>
              <a:latin typeface="Arial Black" pitchFamily="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utoUpdateAnimBg="0"/>
      <p:bldP spid="46090" grpId="0" animBg="1" autoUpdateAnimBg="0"/>
      <p:bldP spid="46091" grpId="0" animBg="1" autoUpdateAnimBg="0"/>
      <p:bldP spid="46092" grpId="0" animBg="1" autoUpdateAnimBg="0"/>
      <p:bldP spid="46093" grpId="0" animBg="1" autoUpdateAnimBg="0"/>
      <p:bldP spid="46094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d 7" descr="Bildschirmfoto 2013-04-21 um 15.39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 dirty="0">
                <a:solidFill>
                  <a:schemeClr val="bg1"/>
                </a:solidFill>
                <a:latin typeface="Arial Black" pitchFamily="8" charset="0"/>
              </a:rPr>
              <a:t>	Where does the GLADIATOR </a:t>
            </a:r>
            <a:r>
              <a:rPr lang="en-GB" altLang="en-US" sz="3200" dirty="0" smtClean="0">
                <a:solidFill>
                  <a:schemeClr val="bg1"/>
                </a:solidFill>
                <a:latin typeface="Arial Black" pitchFamily="8" charset="0"/>
              </a:rPr>
              <a:t>get </a:t>
            </a:r>
            <a:r>
              <a:rPr lang="en-GB" altLang="en-US" sz="3200" dirty="0">
                <a:solidFill>
                  <a:schemeClr val="bg1"/>
                </a:solidFill>
                <a:latin typeface="Arial Black" pitchFamily="8" charset="0"/>
              </a:rPr>
              <a:t>his name from?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from the word for spear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from the emperor Nero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answer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from the word for tear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from the word for sword</a:t>
            </a:r>
          </a:p>
        </p:txBody>
      </p:sp>
    </p:spTree>
    <p:extLst>
      <p:ext uri="{BB962C8B-B14F-4D97-AF65-F5344CB8AC3E}">
        <p14:creationId xmlns:p14="http://schemas.microsoft.com/office/powerpoint/2010/main" val="19380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utoUpdateAnimBg="0"/>
      <p:bldP spid="50186" grpId="0" animBg="1" autoUpdateAnimBg="0"/>
      <p:bldP spid="50187" grpId="0" animBg="1" autoUpdateAnimBg="0"/>
      <p:bldP spid="50188" grpId="0" animBg="1" autoUpdateAnimBg="0"/>
      <p:bldP spid="50189" grpId="0" animBg="1" autoUpdateAnimBg="0"/>
      <p:bldP spid="50190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8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The Roman god Jupiter is the son of…?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Apollo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Saturn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- </a:t>
            </a:r>
            <a:r>
              <a:rPr lang="en-GB" altLang="en-US" sz="2800" dirty="0" smtClean="0">
                <a:solidFill>
                  <a:schemeClr val="bg1"/>
                </a:solidFill>
                <a:latin typeface="Arial Black" pitchFamily="8" charset="0"/>
              </a:rPr>
              <a:t>Hermes</a:t>
            </a:r>
            <a:endParaRPr lang="en-GB" altLang="en-US" sz="2800" dirty="0">
              <a:solidFill>
                <a:schemeClr val="bg1"/>
              </a:solidFill>
              <a:latin typeface="Arial Black" pitchFamily="8" charset="0"/>
            </a:endParaRP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Augustus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Saturn </a:t>
            </a:r>
          </a:p>
        </p:txBody>
      </p:sp>
    </p:spTree>
    <p:extLst>
      <p:ext uri="{BB962C8B-B14F-4D97-AF65-F5344CB8AC3E}">
        <p14:creationId xmlns:p14="http://schemas.microsoft.com/office/powerpoint/2010/main" val="5027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utoUpdateAnimBg="0"/>
      <p:bldP spid="44042" grpId="0" animBg="1" autoUpdateAnimBg="0"/>
      <p:bldP spid="44043" grpId="0" animBg="1" autoUpdateAnimBg="0"/>
      <p:bldP spid="44044" grpId="0" animBg="1" autoUpdateAnimBg="0"/>
      <p:bldP spid="44045" grpId="0" animBg="1" autoUpdateAnimBg="0"/>
      <p:bldP spid="4404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8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42888" y="2286000"/>
            <a:ext cx="457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                 Which monster can you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see in the picture?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a hydra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Medusa 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Godzilla </a:t>
            </a: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a dragon 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a hydra</a:t>
            </a:r>
          </a:p>
        </p:txBody>
      </p:sp>
      <p:pic>
        <p:nvPicPr>
          <p:cNvPr id="18441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20549"/>
          <a:stretch>
            <a:fillRect/>
          </a:stretch>
        </p:blipFill>
        <p:spPr bwMode="auto">
          <a:xfrm>
            <a:off x="4814888" y="228600"/>
            <a:ext cx="39481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6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utoUpdateAnimBg="0"/>
      <p:bldP spid="47114" grpId="0" animBg="1" autoUpdateAnimBg="0"/>
      <p:bldP spid="47115" grpId="0" animBg="1" autoUpdateAnimBg="0"/>
      <p:bldP spid="47116" grpId="0" animBg="1" autoUpdateAnimBg="0"/>
      <p:bldP spid="47117" grpId="0" animBg="1" autoUpdateAnimBg="0"/>
      <p:bldP spid="4711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7" descr="Bildschirmfoto 2013-04-21 um 15.39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Which of these words is not a colour?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azureus </a:t>
            </a:r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purpureus  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ruber </a:t>
            </a:r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mater</a:t>
            </a:r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mater</a:t>
            </a:r>
          </a:p>
        </p:txBody>
      </p:sp>
    </p:spTree>
    <p:extLst>
      <p:ext uri="{BB962C8B-B14F-4D97-AF65-F5344CB8AC3E}">
        <p14:creationId xmlns:p14="http://schemas.microsoft.com/office/powerpoint/2010/main" val="18650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 autoUpdateAnimBg="0"/>
      <p:bldP spid="27669" grpId="0" animBg="1" autoUpdateAnimBg="0"/>
      <p:bldP spid="27670" grpId="0" animBg="1" autoUpdateAnimBg="0"/>
      <p:bldP spid="27671" grpId="0" animBg="1" autoUpdateAnimBg="0"/>
      <p:bldP spid="27672" grpId="0" animBg="1" autoUpdateAnimBg="0"/>
      <p:bldP spid="2767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8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How did the Greek people get into the Trojan city?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in a metal duck</a:t>
            </a: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in a wooden horse</a:t>
            </a: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on a golden fleece</a:t>
            </a: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on real horses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in a wooden horse</a:t>
            </a:r>
          </a:p>
        </p:txBody>
      </p:sp>
    </p:spTree>
    <p:extLst>
      <p:ext uri="{BB962C8B-B14F-4D97-AF65-F5344CB8AC3E}">
        <p14:creationId xmlns:p14="http://schemas.microsoft.com/office/powerpoint/2010/main" val="12249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utoUpdateAnimBg="0"/>
      <p:bldP spid="48138" grpId="0" animBg="1" autoUpdateAnimBg="0"/>
      <p:bldP spid="48139" grpId="0" animBg="1" autoUpdateAnimBg="0"/>
      <p:bldP spid="48140" grpId="0" animBg="1" autoUpdateAnimBg="0"/>
      <p:bldP spid="48141" grpId="0" animBg="1" autoUpdateAnimBg="0"/>
      <p:bldP spid="4814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 9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Which word is the opposite of right in Latin?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sinister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dexter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brevis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forte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1219200" y="50292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- sinister</a:t>
            </a:r>
          </a:p>
        </p:txBody>
      </p:sp>
    </p:spTree>
    <p:extLst>
      <p:ext uri="{BB962C8B-B14F-4D97-AF65-F5344CB8AC3E}">
        <p14:creationId xmlns:p14="http://schemas.microsoft.com/office/powerpoint/2010/main" val="5961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utoUpdateAnimBg="0"/>
      <p:bldP spid="28687" grpId="0" animBg="1" autoUpdateAnimBg="0"/>
      <p:bldP spid="28688" grpId="0" animBg="1" autoUpdateAnimBg="0"/>
      <p:bldP spid="28689" grpId="0" animBg="1" autoUpdateAnimBg="0"/>
      <p:bldP spid="28690" grpId="0" animBg="1" autoUpdateAnimBg="0"/>
      <p:bldP spid="28691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d 9" descr="Bildschirmfoto 2013-04-21 um 15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85800" y="2438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Arial Black" pitchFamily="8" charset="0"/>
              </a:rPr>
              <a:t>	Which of these sentences is not correct?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1143000" y="50292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476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B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–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puellae</a:t>
            </a:r>
            <a:r>
              <a:rPr lang="en-GB" altLang="en-US" sz="2800" dirty="0" smtClean="0">
                <a:solidFill>
                  <a:schemeClr val="bg1"/>
                </a:solidFill>
                <a:latin typeface="Arial Black" pitchFamily="8" charset="0"/>
              </a:rPr>
              <a:t>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amant</a:t>
            </a:r>
            <a:r>
              <a:rPr lang="en-GB" altLang="en-US" sz="2800" dirty="0" smtClean="0">
                <a:solidFill>
                  <a:schemeClr val="bg1"/>
                </a:solidFill>
                <a:latin typeface="Arial Black" pitchFamily="8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 Black" pitchFamily="8" charset="0"/>
              </a:rPr>
              <a:t>agricolam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.</a:t>
            </a: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1143000" y="44958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A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–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agricolas</a:t>
            </a:r>
            <a:r>
              <a:rPr lang="en-GB" altLang="en-US" sz="2800" dirty="0" smtClean="0">
                <a:solidFill>
                  <a:schemeClr val="bg1"/>
                </a:solidFill>
                <a:latin typeface="Arial Black" pitchFamily="8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 Black" pitchFamily="8" charset="0"/>
              </a:rPr>
              <a:t>puella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 Black" pitchFamily="8" charset="0"/>
              </a:rPr>
              <a:t>amat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.</a:t>
            </a: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1143000" y="55626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C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– </a:t>
            </a:r>
            <a:r>
              <a:rPr lang="en-GB" altLang="en-US" sz="2800" dirty="0" err="1">
                <a:solidFill>
                  <a:schemeClr val="bg1"/>
                </a:solidFill>
                <a:latin typeface="Arial Black" pitchFamily="8" charset="0"/>
              </a:rPr>
              <a:t>agricola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 Black" pitchFamily="8" charset="0"/>
              </a:rPr>
              <a:t>puellam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 Black" pitchFamily="8" charset="0"/>
              </a:rPr>
              <a:t>amat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.</a:t>
            </a: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00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>
                <a:solidFill>
                  <a:schemeClr val="bg1"/>
                </a:solidFill>
                <a:latin typeface="Arial Black" pitchFamily="8" charset="0"/>
              </a:rPr>
              <a:t> – puella agricola amat.</a:t>
            </a:r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>
            <a:off x="1143000" y="6096000"/>
            <a:ext cx="7162800" cy="457200"/>
          </a:xfrm>
          <a:prstGeom prst="flowChartTerminator">
            <a:avLst/>
          </a:prstGeom>
          <a:solidFill>
            <a:srgbClr val="FF66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GB" altLang="en-US" sz="2800" dirty="0">
                <a:solidFill>
                  <a:srgbClr val="CC66FF"/>
                </a:solidFill>
                <a:latin typeface="Arial Black" pitchFamily="8" charset="0"/>
              </a:rPr>
              <a:t>D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 –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puella</a:t>
            </a:r>
            <a:r>
              <a:rPr lang="en-GB" altLang="en-US" sz="2800" dirty="0" smtClean="0">
                <a:solidFill>
                  <a:schemeClr val="bg1"/>
                </a:solidFill>
                <a:latin typeface="Arial Black" pitchFamily="8" charset="0"/>
              </a:rPr>
              <a:t> </a:t>
            </a:r>
            <a:r>
              <a:rPr lang="en-GB" altLang="en-US" sz="2800" dirty="0" err="1" smtClean="0">
                <a:solidFill>
                  <a:schemeClr val="bg1"/>
                </a:solidFill>
                <a:latin typeface="Arial Black" pitchFamily="8" charset="0"/>
              </a:rPr>
              <a:t>agricola</a:t>
            </a:r>
            <a:r>
              <a:rPr lang="en-GB" altLang="en-US" sz="2800" dirty="0" smtClean="0">
                <a:solidFill>
                  <a:schemeClr val="bg1"/>
                </a:solidFill>
                <a:latin typeface="Arial Black" pitchFamily="8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Arial Black" pitchFamily="8" charset="0"/>
              </a:rPr>
              <a:t>amat</a:t>
            </a:r>
            <a:r>
              <a:rPr lang="en-GB" altLang="en-US" sz="2800" dirty="0">
                <a:solidFill>
                  <a:schemeClr val="bg1"/>
                </a:solidFill>
                <a:latin typeface="Arial Black" pitchFamily="8" charset="0"/>
              </a:rPr>
              <a:t>.</a:t>
            </a:r>
          </a:p>
        </p:txBody>
      </p:sp>
      <p:sp>
        <p:nvSpPr>
          <p:cNvPr id="22537" name="Titel 8"/>
          <p:cNvSpPr>
            <a:spLocks noGrp="1"/>
          </p:cNvSpPr>
          <p:nvPr>
            <p:ph type="title"/>
          </p:nvPr>
        </p:nvSpPr>
        <p:spPr>
          <a:xfrm>
            <a:off x="2555776" y="1027664"/>
            <a:ext cx="5512458" cy="1143000"/>
          </a:xfrm>
        </p:spPr>
        <p:txBody>
          <a:bodyPr/>
          <a:lstStyle/>
          <a:p>
            <a:r>
              <a:rPr lang="de-DE" altLang="en-US" b="1" dirty="0" smtClean="0">
                <a:solidFill>
                  <a:schemeClr val="bg1"/>
                </a:solidFill>
                <a:ea typeface="ＭＳ Ｐゴシック" pitchFamily="8" charset="-128"/>
              </a:rPr>
              <a:t>FINAL QUESTION</a:t>
            </a:r>
          </a:p>
        </p:txBody>
      </p:sp>
    </p:spTree>
    <p:extLst>
      <p:ext uri="{BB962C8B-B14F-4D97-AF65-F5344CB8AC3E}">
        <p14:creationId xmlns:p14="http://schemas.microsoft.com/office/powerpoint/2010/main" val="38619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utoUpdateAnimBg="0"/>
      <p:bldP spid="49162" grpId="0" animBg="1" autoUpdateAnimBg="0"/>
      <p:bldP spid="49163" grpId="0" animBg="1" autoUpdateAnimBg="0"/>
      <p:bldP spid="49164" grpId="0" animBg="1" autoUpdateAnimBg="0"/>
      <p:bldP spid="49165" grpId="0" animBg="1" autoUpdateAnimBg="0"/>
      <p:bldP spid="4916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024744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Different tenses…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268760"/>
            <a:ext cx="6912768" cy="639762"/>
          </a:xfrm>
        </p:spPr>
        <p:txBody>
          <a:bodyPr>
            <a:normAutofit/>
          </a:bodyPr>
          <a:lstStyle/>
          <a:p>
            <a:r>
              <a:rPr lang="en-GB" dirty="0" smtClean="0"/>
              <a:t>In English we use different tenses…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348880"/>
            <a:ext cx="8784976" cy="4248472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GB" sz="2800" b="1" dirty="0" smtClean="0"/>
              <a:t>The </a:t>
            </a:r>
            <a:r>
              <a:rPr lang="en-GB" sz="2800" b="1" dirty="0" smtClean="0">
                <a:solidFill>
                  <a:srgbClr val="0070C0"/>
                </a:solidFill>
              </a:rPr>
              <a:t>PAST TENSE </a:t>
            </a:r>
            <a:r>
              <a:rPr lang="en-GB" sz="2800" b="1" dirty="0" smtClean="0"/>
              <a:t>is </a:t>
            </a:r>
          </a:p>
          <a:p>
            <a:pPr marL="68580" indent="0" algn="ctr">
              <a:buNone/>
            </a:pPr>
            <a:r>
              <a:rPr lang="en-GB" sz="2800" b="1" dirty="0" smtClean="0"/>
              <a:t>what </a:t>
            </a:r>
            <a:r>
              <a:rPr lang="en-GB" sz="2800" b="1" dirty="0" smtClean="0">
                <a:solidFill>
                  <a:srgbClr val="0070C0"/>
                </a:solidFill>
              </a:rPr>
              <a:t>HAS ALREADY</a:t>
            </a:r>
            <a:r>
              <a:rPr lang="en-GB" sz="2800" b="1" dirty="0" smtClean="0"/>
              <a:t> happened!</a:t>
            </a:r>
          </a:p>
          <a:p>
            <a:pPr marL="68580" indent="0" algn="ctr">
              <a:buNone/>
            </a:pPr>
            <a:endParaRPr lang="en-GB" sz="2800" b="1" dirty="0" smtClean="0"/>
          </a:p>
          <a:p>
            <a:pPr marL="68580" indent="0" algn="ctr">
              <a:buNone/>
            </a:pPr>
            <a:r>
              <a:rPr lang="en-GB" sz="2800" b="1" dirty="0" smtClean="0"/>
              <a:t>I</a:t>
            </a:r>
            <a:r>
              <a:rPr lang="en-GB" sz="2800" b="1" dirty="0" smtClean="0">
                <a:solidFill>
                  <a:srgbClr val="7030A0"/>
                </a:solidFill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</a:rPr>
              <a:t>have eaten</a:t>
            </a:r>
          </a:p>
          <a:p>
            <a:pPr marL="68580" indent="0" algn="ctr">
              <a:buNone/>
            </a:pPr>
            <a:r>
              <a:rPr lang="en-GB" sz="3200" b="1" dirty="0"/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ate</a:t>
            </a:r>
            <a:endParaRPr lang="en-GB" sz="3200" b="1" dirty="0">
              <a:solidFill>
                <a:srgbClr val="0070C0"/>
              </a:solidFill>
            </a:endParaRPr>
          </a:p>
          <a:p>
            <a:pPr marL="68580" indent="0" algn="ctr">
              <a:buNone/>
            </a:pPr>
            <a:endParaRPr lang="en-GB" sz="3200" b="1" dirty="0" smtClean="0">
              <a:solidFill>
                <a:srgbClr val="0070C0"/>
              </a:solidFill>
            </a:endParaRPr>
          </a:p>
          <a:p>
            <a:pPr marL="68580" indent="0" algn="ctr">
              <a:buNone/>
            </a:pPr>
            <a:r>
              <a:rPr lang="en-GB" sz="3200" b="1" dirty="0" smtClean="0"/>
              <a:t>The girl </a:t>
            </a:r>
            <a:r>
              <a:rPr lang="en-GB" sz="3200" b="1" dirty="0" smtClean="0">
                <a:solidFill>
                  <a:srgbClr val="0070C0"/>
                </a:solidFill>
              </a:rPr>
              <a:t>cuddled </a:t>
            </a:r>
            <a:r>
              <a:rPr lang="en-GB" sz="3200" b="1" dirty="0" smtClean="0"/>
              <a:t>the kitten </a:t>
            </a:r>
          </a:p>
          <a:p>
            <a:pPr marL="68580" indent="0" algn="ctr">
              <a:buNone/>
            </a:pPr>
            <a:r>
              <a:rPr lang="en-GB" sz="3200" b="1" dirty="0"/>
              <a:t>The girl </a:t>
            </a:r>
            <a:r>
              <a:rPr lang="en-GB" sz="3200" b="1" dirty="0" smtClean="0">
                <a:solidFill>
                  <a:srgbClr val="0070C0"/>
                </a:solidFill>
              </a:rPr>
              <a:t>has</a:t>
            </a:r>
            <a:r>
              <a:rPr lang="en-GB" sz="3200" b="1" dirty="0" smtClean="0"/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cuddled </a:t>
            </a:r>
            <a:r>
              <a:rPr lang="en-GB" sz="3200" b="1" dirty="0"/>
              <a:t>the kitten </a:t>
            </a:r>
          </a:p>
          <a:p>
            <a:pPr marL="68580" indent="0" algn="ctr">
              <a:buNone/>
            </a:pPr>
            <a:endParaRPr lang="en-GB" sz="3200" b="1" dirty="0" smtClean="0"/>
          </a:p>
          <a:p>
            <a:pPr marL="68580" indent="0" algn="ctr">
              <a:buNone/>
            </a:pPr>
            <a:endParaRPr lang="en-GB" sz="3200" b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3744416" cy="639762"/>
          </a:xfrm>
        </p:spPr>
        <p:txBody>
          <a:bodyPr/>
          <a:lstStyle/>
          <a:p>
            <a:r>
              <a:rPr lang="en-GB" dirty="0" smtClean="0"/>
              <a:t>… SO DID THE ROMANS!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6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024744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Different tenses…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268760"/>
            <a:ext cx="6912768" cy="639762"/>
          </a:xfrm>
        </p:spPr>
        <p:txBody>
          <a:bodyPr>
            <a:normAutofit/>
          </a:bodyPr>
          <a:lstStyle/>
          <a:p>
            <a:r>
              <a:rPr lang="en-GB" dirty="0" smtClean="0"/>
              <a:t>In English we use different tenses…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348880"/>
            <a:ext cx="7488832" cy="410445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GB" sz="2800" b="1" dirty="0" smtClean="0"/>
              <a:t>The </a:t>
            </a:r>
            <a:r>
              <a:rPr lang="en-GB" sz="2800" b="1" dirty="0" smtClean="0">
                <a:solidFill>
                  <a:srgbClr val="7030A0"/>
                </a:solidFill>
              </a:rPr>
              <a:t>PRESENT TENSE </a:t>
            </a:r>
            <a:r>
              <a:rPr lang="en-GB" sz="2800" b="1" dirty="0" smtClean="0"/>
              <a:t>is what is happening </a:t>
            </a:r>
            <a:r>
              <a:rPr lang="en-GB" sz="2800" b="1" dirty="0" smtClean="0">
                <a:solidFill>
                  <a:srgbClr val="7030A0"/>
                </a:solidFill>
              </a:rPr>
              <a:t>NOW</a:t>
            </a:r>
            <a:r>
              <a:rPr lang="en-GB" sz="2800" b="1" dirty="0" smtClean="0"/>
              <a:t>!</a:t>
            </a:r>
          </a:p>
          <a:p>
            <a:pPr marL="68580" indent="0" algn="ctr">
              <a:buNone/>
            </a:pPr>
            <a:endParaRPr lang="en-GB" sz="2800" b="1" dirty="0" smtClean="0"/>
          </a:p>
          <a:p>
            <a:pPr marL="68580" indent="0" algn="ctr">
              <a:buNone/>
            </a:pPr>
            <a:r>
              <a:rPr lang="en-GB" sz="2800" b="1" dirty="0" smtClean="0"/>
              <a:t>I </a:t>
            </a:r>
            <a:r>
              <a:rPr lang="en-GB" sz="2800" b="1" dirty="0" smtClean="0">
                <a:solidFill>
                  <a:srgbClr val="7030A0"/>
                </a:solidFill>
              </a:rPr>
              <a:t>am eating </a:t>
            </a:r>
            <a:endParaRPr lang="en-GB" sz="2800" b="1" dirty="0"/>
          </a:p>
          <a:p>
            <a:pPr marL="68580" indent="0" algn="ctr">
              <a:buNone/>
            </a:pPr>
            <a:r>
              <a:rPr lang="en-GB" sz="2800" b="1" dirty="0" smtClean="0"/>
              <a:t> I </a:t>
            </a:r>
            <a:r>
              <a:rPr lang="en-GB" sz="2800" b="1" dirty="0" smtClean="0">
                <a:solidFill>
                  <a:srgbClr val="7030A0"/>
                </a:solidFill>
              </a:rPr>
              <a:t>eat</a:t>
            </a:r>
          </a:p>
          <a:p>
            <a:pPr marL="68580" indent="0" algn="ctr">
              <a:buNone/>
            </a:pPr>
            <a:endParaRPr lang="en-GB" sz="2800" b="1" dirty="0" smtClean="0">
              <a:solidFill>
                <a:srgbClr val="7030A0"/>
              </a:solidFill>
            </a:endParaRPr>
          </a:p>
          <a:p>
            <a:pPr marL="68580" indent="0" algn="ctr">
              <a:buNone/>
            </a:pPr>
            <a:r>
              <a:rPr lang="en-GB" sz="2800" b="1" dirty="0" smtClean="0"/>
              <a:t>The girl </a:t>
            </a:r>
            <a:r>
              <a:rPr lang="en-GB" sz="2800" b="1" dirty="0" smtClean="0">
                <a:solidFill>
                  <a:srgbClr val="7030A0"/>
                </a:solidFill>
              </a:rPr>
              <a:t>cuddles</a:t>
            </a:r>
            <a:r>
              <a:rPr lang="en-GB" sz="2800" b="1" dirty="0" smtClean="0"/>
              <a:t> the kitten </a:t>
            </a:r>
          </a:p>
          <a:p>
            <a:pPr marL="68580" indent="0" algn="ctr">
              <a:buNone/>
            </a:pPr>
            <a:r>
              <a:rPr lang="en-GB" sz="2800" b="1" dirty="0" smtClean="0"/>
              <a:t> The girl </a:t>
            </a:r>
            <a:r>
              <a:rPr lang="en-GB" sz="2800" b="1" dirty="0" smtClean="0">
                <a:solidFill>
                  <a:srgbClr val="7030A0"/>
                </a:solidFill>
              </a:rPr>
              <a:t>is cuddling </a:t>
            </a:r>
            <a:r>
              <a:rPr lang="en-GB" sz="2800" b="1" dirty="0" smtClean="0"/>
              <a:t>the kitten</a:t>
            </a:r>
            <a:endParaRPr lang="en-GB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3744416" cy="639762"/>
          </a:xfrm>
        </p:spPr>
        <p:txBody>
          <a:bodyPr/>
          <a:lstStyle/>
          <a:p>
            <a:r>
              <a:rPr lang="en-GB" dirty="0" smtClean="0"/>
              <a:t>… SO DID THE ROMANS!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5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98953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</a:rPr>
              <a:t>Verbs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5544616" cy="4896544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am</a:t>
            </a:r>
            <a:r>
              <a:rPr lang="en-GB" b="1" dirty="0" err="1" smtClean="0">
                <a:solidFill>
                  <a:srgbClr val="C00000"/>
                </a:solidFill>
              </a:rPr>
              <a:t>o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endParaRPr lang="en-GB" b="1" dirty="0" smtClean="0"/>
          </a:p>
          <a:p>
            <a:r>
              <a:rPr lang="en-GB" b="1" dirty="0" err="1" smtClean="0"/>
              <a:t>ama</a:t>
            </a:r>
            <a:r>
              <a:rPr lang="en-GB" b="1" dirty="0" err="1" smtClean="0">
                <a:solidFill>
                  <a:srgbClr val="C00000"/>
                </a:solidFill>
              </a:rPr>
              <a:t>s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endParaRPr lang="en-GB" b="1" dirty="0" smtClean="0"/>
          </a:p>
          <a:p>
            <a:r>
              <a:rPr lang="en-GB" b="1" dirty="0" err="1" smtClean="0"/>
              <a:t>ama</a:t>
            </a:r>
            <a:r>
              <a:rPr lang="en-GB" b="1" dirty="0" err="1" smtClean="0">
                <a:solidFill>
                  <a:srgbClr val="C00000"/>
                </a:solidFill>
              </a:rPr>
              <a:t>t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</a:p>
          <a:p>
            <a:pPr marL="68580" indent="0">
              <a:buNone/>
            </a:pPr>
            <a:endParaRPr lang="en-GB" b="1" dirty="0" smtClean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amo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nautam</a:t>
            </a:r>
            <a:r>
              <a:rPr lang="en-GB" b="1" dirty="0" smtClean="0">
                <a:solidFill>
                  <a:srgbClr val="0070C0"/>
                </a:solidFill>
              </a:rPr>
              <a:t> 	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I love the sailor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endParaRPr lang="en-GB" sz="1050" b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amas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nautam</a:t>
            </a:r>
            <a:r>
              <a:rPr lang="en-GB" b="1" dirty="0" smtClean="0">
                <a:solidFill>
                  <a:srgbClr val="0070C0"/>
                </a:solidFill>
              </a:rPr>
              <a:t>	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you love the </a:t>
            </a:r>
            <a:r>
              <a:rPr lang="en-GB" b="1" dirty="0">
                <a:solidFill>
                  <a:srgbClr val="C00000"/>
                </a:solidFill>
              </a:rPr>
              <a:t>sailor</a:t>
            </a:r>
            <a:endParaRPr lang="en-GB" b="1" dirty="0">
              <a:solidFill>
                <a:srgbClr val="0070C0"/>
              </a:solidFill>
            </a:endParaRPr>
          </a:p>
          <a:p>
            <a:pPr marL="68580" indent="0">
              <a:buNone/>
            </a:pPr>
            <a:endParaRPr lang="en-GB" sz="1050" b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amat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nautam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he/she/it loves the </a:t>
            </a:r>
            <a:r>
              <a:rPr lang="en-GB" b="1" dirty="0">
                <a:solidFill>
                  <a:srgbClr val="C00000"/>
                </a:solidFill>
              </a:rPr>
              <a:t>sailor</a:t>
            </a:r>
            <a:endParaRPr lang="en-GB" b="1" dirty="0">
              <a:solidFill>
                <a:srgbClr val="0070C0"/>
              </a:solidFill>
            </a:endParaRPr>
          </a:p>
          <a:p>
            <a:pPr marL="68580" indent="0">
              <a:buNone/>
            </a:pP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1907704" y="1412776"/>
            <a:ext cx="2736304" cy="1584176"/>
          </a:xfrm>
        </p:spPr>
        <p:txBody>
          <a:bodyPr/>
          <a:lstStyle/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I love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you love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he/she/it loves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4048" y="1423142"/>
            <a:ext cx="554461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/>
              <a:t>ama</a:t>
            </a:r>
            <a:r>
              <a:rPr lang="en-GB" b="1" dirty="0" err="1" smtClean="0">
                <a:solidFill>
                  <a:srgbClr val="C00000"/>
                </a:solidFill>
              </a:rPr>
              <a:t>mus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endParaRPr lang="en-GB" b="1" dirty="0" smtClean="0"/>
          </a:p>
          <a:p>
            <a:r>
              <a:rPr lang="en-GB" b="1" dirty="0" err="1"/>
              <a:t>a</a:t>
            </a:r>
            <a:r>
              <a:rPr lang="en-GB" b="1" dirty="0" err="1" smtClean="0"/>
              <a:t>ma</a:t>
            </a:r>
            <a:r>
              <a:rPr lang="en-GB" b="1" dirty="0" err="1" smtClean="0">
                <a:solidFill>
                  <a:srgbClr val="C00000"/>
                </a:solidFill>
              </a:rPr>
              <a:t>tis</a:t>
            </a:r>
            <a:endParaRPr lang="en-GB" b="1" dirty="0" smtClean="0">
              <a:solidFill>
                <a:srgbClr val="C00000"/>
              </a:solidFill>
            </a:endParaRPr>
          </a:p>
          <a:p>
            <a:r>
              <a:rPr lang="en-GB" b="1" dirty="0" err="1" smtClean="0"/>
              <a:t>ama</a:t>
            </a:r>
            <a:r>
              <a:rPr lang="en-GB" b="1" dirty="0" err="1" smtClean="0">
                <a:solidFill>
                  <a:srgbClr val="C00000"/>
                </a:solidFill>
              </a:rPr>
              <a:t>nt</a:t>
            </a:r>
            <a:endParaRPr lang="en-GB" b="1" dirty="0" smtClean="0">
              <a:solidFill>
                <a:srgbClr val="C00000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b="1" dirty="0" smtClean="0">
              <a:solidFill>
                <a:srgbClr val="C00000"/>
              </a:solidFill>
            </a:endParaRPr>
          </a:p>
          <a:p>
            <a:pPr marL="68580" indent="0">
              <a:buFont typeface="Wingdings 2" pitchFamily="18" charset="2"/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amamus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puella</a:t>
            </a:r>
            <a:r>
              <a:rPr lang="en-GB" b="1" dirty="0" err="1">
                <a:solidFill>
                  <a:srgbClr val="0070C0"/>
                </a:solidFill>
              </a:rPr>
              <a:t>m</a:t>
            </a:r>
            <a:r>
              <a:rPr lang="en-GB" b="1" dirty="0" smtClean="0">
                <a:solidFill>
                  <a:srgbClr val="0070C0"/>
                </a:solidFill>
              </a:rPr>
              <a:t>	</a:t>
            </a:r>
          </a:p>
          <a:p>
            <a:pPr marL="68580" indent="0">
              <a:buFont typeface="Wingdings 2" pitchFamily="18" charset="2"/>
              <a:buNone/>
            </a:pPr>
            <a:r>
              <a:rPr lang="en-GB" b="1" dirty="0" smtClean="0">
                <a:solidFill>
                  <a:srgbClr val="C00000"/>
                </a:solidFill>
              </a:rPr>
              <a:t>we love the girl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sz="1050" b="1" dirty="0" smtClean="0">
              <a:solidFill>
                <a:srgbClr val="0070C0"/>
              </a:solidFill>
            </a:endParaRPr>
          </a:p>
          <a:p>
            <a:pPr marL="68580" indent="0">
              <a:buFont typeface="Wingdings 2" pitchFamily="18" charset="2"/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amatis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puellam</a:t>
            </a:r>
            <a:r>
              <a:rPr lang="en-GB" b="1" dirty="0" smtClean="0">
                <a:solidFill>
                  <a:srgbClr val="0070C0"/>
                </a:solidFill>
              </a:rPr>
              <a:t>	</a:t>
            </a:r>
          </a:p>
          <a:p>
            <a:pPr marL="68580" indent="0">
              <a:buFont typeface="Wingdings 2" pitchFamily="18" charset="2"/>
              <a:buNone/>
            </a:pPr>
            <a:r>
              <a:rPr lang="en-GB" b="1" dirty="0" smtClean="0">
                <a:solidFill>
                  <a:srgbClr val="C00000"/>
                </a:solidFill>
              </a:rPr>
              <a:t>you love the girl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sz="1050" b="1" dirty="0" smtClean="0">
              <a:solidFill>
                <a:srgbClr val="0070C0"/>
              </a:solidFill>
            </a:endParaRPr>
          </a:p>
          <a:p>
            <a:pPr marL="68580" indent="0">
              <a:buFont typeface="Wingdings 2" pitchFamily="18" charset="2"/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amant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puellam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68580" indent="0">
              <a:buFont typeface="Wingdings 2" pitchFamily="18" charset="2"/>
              <a:buNone/>
            </a:pPr>
            <a:r>
              <a:rPr lang="en-GB" b="1" dirty="0" smtClean="0">
                <a:solidFill>
                  <a:srgbClr val="C00000"/>
                </a:solidFill>
              </a:rPr>
              <a:t>they love the girl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020272" y="1397371"/>
            <a:ext cx="273630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GB" b="1" dirty="0" smtClean="0">
                <a:solidFill>
                  <a:srgbClr val="C00000"/>
                </a:solidFill>
              </a:rPr>
              <a:t>we love</a:t>
            </a:r>
          </a:p>
          <a:p>
            <a:pPr marL="68580" indent="0">
              <a:buFont typeface="Wingdings 2" pitchFamily="18" charset="2"/>
              <a:buNone/>
            </a:pPr>
            <a:r>
              <a:rPr lang="en-GB" b="1" dirty="0" smtClean="0">
                <a:solidFill>
                  <a:srgbClr val="C00000"/>
                </a:solidFill>
              </a:rPr>
              <a:t>you love</a:t>
            </a:r>
          </a:p>
          <a:p>
            <a:pPr marL="68580" indent="0">
              <a:buFont typeface="Wingdings 2" pitchFamily="18" charset="2"/>
              <a:buNone/>
            </a:pPr>
            <a:r>
              <a:rPr lang="en-GB" b="1" dirty="0" smtClean="0">
                <a:solidFill>
                  <a:srgbClr val="C00000"/>
                </a:solidFill>
              </a:rPr>
              <a:t>they love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19" y="2780928"/>
            <a:ext cx="1975945" cy="1872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76" y="3824919"/>
            <a:ext cx="1005000" cy="1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98953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chemeClr val="tx1"/>
                </a:solidFill>
              </a:rPr>
              <a:t>Nouns</a:t>
            </a:r>
            <a:endParaRPr lang="en-GB" sz="7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5544616" cy="4536503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naut</a:t>
            </a:r>
            <a:r>
              <a:rPr lang="en-GB" b="1" dirty="0" err="1">
                <a:solidFill>
                  <a:srgbClr val="C00000"/>
                </a:solidFill>
              </a:rPr>
              <a:t>a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endParaRPr lang="en-GB" b="1" dirty="0" smtClean="0"/>
          </a:p>
          <a:p>
            <a:r>
              <a:rPr lang="en-GB" b="1" dirty="0" err="1" smtClean="0"/>
              <a:t>naut</a:t>
            </a:r>
            <a:r>
              <a:rPr lang="en-GB" b="1" dirty="0" err="1" smtClean="0">
                <a:solidFill>
                  <a:srgbClr val="C00000"/>
                </a:solidFill>
              </a:rPr>
              <a:t>am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</a:p>
          <a:p>
            <a:pPr marL="68580" indent="0">
              <a:buNone/>
            </a:pPr>
            <a:endParaRPr lang="en-GB" b="1" dirty="0" smtClean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puella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amat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nauta</a:t>
            </a:r>
            <a:r>
              <a:rPr lang="en-GB" b="1" dirty="0" err="1">
                <a:solidFill>
                  <a:srgbClr val="0070C0"/>
                </a:solidFill>
              </a:rPr>
              <a:t>m</a:t>
            </a:r>
            <a:r>
              <a:rPr lang="en-GB" b="1" dirty="0" smtClean="0">
                <a:solidFill>
                  <a:srgbClr val="0070C0"/>
                </a:solidFill>
              </a:rPr>
              <a:t>	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the girl loves the sailor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endParaRPr lang="en-GB" sz="1050" b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puellam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amat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nauta</a:t>
            </a:r>
            <a:r>
              <a:rPr lang="en-GB" b="1" dirty="0" smtClean="0">
                <a:solidFill>
                  <a:srgbClr val="0070C0"/>
                </a:solidFill>
              </a:rPr>
              <a:t>	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the sailor loves the girl</a:t>
            </a:r>
          </a:p>
          <a:p>
            <a:pPr marL="68580" indent="0">
              <a:buNone/>
            </a:pPr>
            <a:endParaRPr lang="en-GB" sz="1050" b="1" dirty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puella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nautam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amat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the girl loves the sailor</a:t>
            </a:r>
            <a:endParaRPr lang="en-GB" b="1" dirty="0">
              <a:solidFill>
                <a:srgbClr val="0070C0"/>
              </a:solidFill>
            </a:endParaRPr>
          </a:p>
          <a:p>
            <a:pPr marL="68580" indent="0">
              <a:buNone/>
            </a:pP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2051720" y="1988840"/>
            <a:ext cx="2736304" cy="1584176"/>
          </a:xfrm>
        </p:spPr>
        <p:txBody>
          <a:bodyPr/>
          <a:lstStyle/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SUBJECT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DIRECT OBJECT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16832"/>
            <a:ext cx="554461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/>
              <a:t>naut</a:t>
            </a:r>
            <a:r>
              <a:rPr lang="en-GB" b="1" dirty="0" err="1" smtClean="0">
                <a:solidFill>
                  <a:srgbClr val="C00000"/>
                </a:solidFill>
              </a:rPr>
              <a:t>ae</a:t>
            </a:r>
            <a:endParaRPr lang="en-GB" b="1" dirty="0" smtClean="0"/>
          </a:p>
          <a:p>
            <a:r>
              <a:rPr lang="en-GB" b="1" dirty="0" err="1" smtClean="0"/>
              <a:t>naut</a:t>
            </a:r>
            <a:r>
              <a:rPr lang="en-GB" b="1" dirty="0" err="1" smtClean="0">
                <a:solidFill>
                  <a:srgbClr val="C00000"/>
                </a:solidFill>
              </a:rPr>
              <a:t>as</a:t>
            </a:r>
            <a:endParaRPr lang="en-GB" b="1" dirty="0" smtClean="0">
              <a:solidFill>
                <a:srgbClr val="C00000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b="1" dirty="0" smtClean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puellae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amant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nautas</a:t>
            </a:r>
            <a:r>
              <a:rPr lang="en-GB" b="1" dirty="0">
                <a:solidFill>
                  <a:srgbClr val="0070C0"/>
                </a:solidFill>
              </a:rPr>
              <a:t>	</a:t>
            </a:r>
          </a:p>
          <a:p>
            <a:pPr marL="6858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the girls love the sailors</a:t>
            </a:r>
            <a:endParaRPr lang="en-GB" b="1" dirty="0">
              <a:solidFill>
                <a:srgbClr val="C00000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sz="1050" b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nautae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amant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puellas</a:t>
            </a:r>
            <a:r>
              <a:rPr lang="en-GB" b="1" dirty="0">
                <a:solidFill>
                  <a:srgbClr val="0070C0"/>
                </a:solidFill>
              </a:rPr>
              <a:t>	</a:t>
            </a:r>
          </a:p>
          <a:p>
            <a:pPr marL="68580" indent="0">
              <a:buNone/>
            </a:pPr>
            <a:r>
              <a:rPr lang="en-GB" b="1" dirty="0">
                <a:solidFill>
                  <a:srgbClr val="C00000"/>
                </a:solidFill>
              </a:rPr>
              <a:t>the </a:t>
            </a:r>
            <a:r>
              <a:rPr lang="en-GB" b="1" dirty="0" smtClean="0">
                <a:solidFill>
                  <a:srgbClr val="C00000"/>
                </a:solidFill>
              </a:rPr>
              <a:t>sailors love </a:t>
            </a:r>
            <a:r>
              <a:rPr lang="en-GB" b="1" dirty="0">
                <a:solidFill>
                  <a:srgbClr val="C00000"/>
                </a:solidFill>
              </a:rPr>
              <a:t>the </a:t>
            </a:r>
            <a:r>
              <a:rPr lang="en-GB" b="1" dirty="0" smtClean="0">
                <a:solidFill>
                  <a:srgbClr val="C00000"/>
                </a:solidFill>
              </a:rPr>
              <a:t>girls</a:t>
            </a:r>
            <a:endParaRPr lang="en-GB" b="1" dirty="0">
              <a:solidFill>
                <a:srgbClr val="C00000"/>
              </a:solidFill>
            </a:endParaRPr>
          </a:p>
          <a:p>
            <a:pPr marL="68580" indent="0">
              <a:buFont typeface="Wingdings 2" pitchFamily="18" charset="2"/>
              <a:buNone/>
            </a:pPr>
            <a:endParaRPr lang="en-GB" sz="1050" b="1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r>
              <a:rPr lang="en-GB" b="1" dirty="0" err="1" smtClean="0">
                <a:solidFill>
                  <a:srgbClr val="0070C0"/>
                </a:solidFill>
              </a:rPr>
              <a:t>nautae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puellam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amant</a:t>
            </a:r>
            <a:r>
              <a:rPr lang="en-GB" b="1" dirty="0">
                <a:solidFill>
                  <a:srgbClr val="0070C0"/>
                </a:solidFill>
              </a:rPr>
              <a:t>	</a:t>
            </a:r>
          </a:p>
          <a:p>
            <a:pPr marL="68580" indent="0">
              <a:buNone/>
            </a:pPr>
            <a:r>
              <a:rPr lang="en-GB" b="1" dirty="0">
                <a:solidFill>
                  <a:srgbClr val="C00000"/>
                </a:solidFill>
              </a:rPr>
              <a:t>the </a:t>
            </a:r>
            <a:r>
              <a:rPr lang="en-GB" b="1" dirty="0" smtClean="0">
                <a:solidFill>
                  <a:srgbClr val="C00000"/>
                </a:solidFill>
              </a:rPr>
              <a:t>sailors love </a:t>
            </a:r>
            <a:r>
              <a:rPr lang="en-GB" b="1" dirty="0">
                <a:solidFill>
                  <a:srgbClr val="C00000"/>
                </a:solidFill>
              </a:rPr>
              <a:t>the girl</a:t>
            </a:r>
          </a:p>
          <a:p>
            <a:pPr marL="68580" indent="0">
              <a:buFont typeface="Wingdings 2" pitchFamily="18" charset="2"/>
              <a:buNone/>
            </a:pP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171519" y="1965272"/>
            <a:ext cx="273630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GB" b="1" dirty="0" smtClean="0">
                <a:solidFill>
                  <a:srgbClr val="C00000"/>
                </a:solidFill>
              </a:rPr>
              <a:t>SUBJECT</a:t>
            </a:r>
          </a:p>
          <a:p>
            <a:pPr marL="68580" indent="0">
              <a:buFont typeface="Wingdings 2" pitchFamily="18" charset="2"/>
              <a:buNone/>
            </a:pPr>
            <a:r>
              <a:rPr lang="en-GB" b="1" dirty="0" smtClean="0">
                <a:solidFill>
                  <a:srgbClr val="C00000"/>
                </a:solidFill>
              </a:rPr>
              <a:t>DIRECT OBJECT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7"/>
            <a:ext cx="2074165" cy="1965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9" y="147"/>
            <a:ext cx="1100725" cy="19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29" y="548680"/>
            <a:ext cx="8208912" cy="72008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Two useful little words…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1439" y="1196752"/>
            <a:ext cx="8208912" cy="1656184"/>
          </a:xfrm>
        </p:spPr>
        <p:txBody>
          <a:bodyPr/>
          <a:lstStyle/>
          <a:p>
            <a:pPr marL="68580" indent="0" algn="ctr">
              <a:buNone/>
            </a:pPr>
            <a:r>
              <a:rPr lang="en-GB" b="1" dirty="0" smtClean="0"/>
              <a:t>There are two small words which will help your sentences a lot …  </a:t>
            </a:r>
          </a:p>
          <a:p>
            <a:pPr marL="68580" indent="0" algn="ctr">
              <a:buNone/>
            </a:pPr>
            <a:r>
              <a:rPr lang="en-GB" b="1" dirty="0" smtClean="0">
                <a:solidFill>
                  <a:srgbClr val="7030A0"/>
                </a:solidFill>
              </a:rPr>
              <a:t>et</a:t>
            </a:r>
            <a:r>
              <a:rPr lang="en-GB" b="1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non</a:t>
            </a:r>
            <a:r>
              <a:rPr lang="en-GB" b="1" dirty="0" smtClean="0"/>
              <a:t>!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915816" y="2708920"/>
            <a:ext cx="5544616" cy="1044736"/>
          </a:xfrm>
        </p:spPr>
        <p:txBody>
          <a:bodyPr/>
          <a:lstStyle/>
          <a:p>
            <a:pPr marL="68580" indent="0" algn="ctr">
              <a:buNone/>
            </a:pPr>
            <a:r>
              <a:rPr lang="en-GB" b="1" dirty="0" err="1" smtClean="0">
                <a:solidFill>
                  <a:srgbClr val="00B0F0"/>
                </a:solidFill>
              </a:rPr>
              <a:t>Nauta</a:t>
            </a:r>
            <a:r>
              <a:rPr lang="en-GB" b="1" dirty="0" smtClean="0">
                <a:solidFill>
                  <a:srgbClr val="00B0F0"/>
                </a:solidFill>
              </a:rPr>
              <a:t> </a:t>
            </a:r>
            <a:r>
              <a:rPr lang="en-GB" b="1" dirty="0" err="1" smtClean="0">
                <a:solidFill>
                  <a:srgbClr val="00B0F0"/>
                </a:solidFill>
              </a:rPr>
              <a:t>amat</a:t>
            </a:r>
            <a:r>
              <a:rPr lang="en-GB" b="1" dirty="0" smtClean="0">
                <a:solidFill>
                  <a:srgbClr val="00B0F0"/>
                </a:solidFill>
              </a:rPr>
              <a:t> </a:t>
            </a:r>
            <a:r>
              <a:rPr lang="en-GB" b="1" dirty="0" err="1" smtClean="0">
                <a:solidFill>
                  <a:srgbClr val="00B0F0"/>
                </a:solidFill>
              </a:rPr>
              <a:t>victoriam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7030A0"/>
                </a:solidFill>
              </a:rPr>
              <a:t>et</a:t>
            </a:r>
            <a:r>
              <a:rPr lang="en-GB" b="1" dirty="0" smtClean="0"/>
              <a:t> </a:t>
            </a:r>
            <a:r>
              <a:rPr lang="en-GB" b="1" dirty="0" err="1" smtClean="0">
                <a:solidFill>
                  <a:srgbClr val="00B0F0"/>
                </a:solidFill>
              </a:rPr>
              <a:t>barbas</a:t>
            </a:r>
            <a:r>
              <a:rPr lang="en-GB" b="1" dirty="0" smtClean="0"/>
              <a:t>.</a:t>
            </a:r>
          </a:p>
          <a:p>
            <a:pPr marL="68580" indent="0" algn="ctr">
              <a:buNone/>
            </a:pPr>
            <a:r>
              <a:rPr lang="en-GB" b="1" dirty="0" smtClean="0"/>
              <a:t>The sailor loves victory and beards.</a:t>
            </a:r>
          </a:p>
          <a:p>
            <a:pPr marL="68580" indent="0" algn="ctr">
              <a:buNone/>
            </a:pPr>
            <a:endParaRPr lang="en-GB" b="1" dirty="0" smtClean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5157192"/>
            <a:ext cx="65882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pPr marL="68580" indent="0" algn="ctr">
              <a:buNone/>
            </a:pPr>
            <a:r>
              <a:rPr lang="en-GB" sz="2400" b="1" dirty="0" err="1">
                <a:solidFill>
                  <a:srgbClr val="00B0F0"/>
                </a:solidFill>
              </a:rPr>
              <a:t>Puella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amat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nautam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>
                <a:solidFill>
                  <a:srgbClr val="7030A0"/>
                </a:solidFill>
              </a:rPr>
              <a:t>et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non</a:t>
            </a:r>
            <a:r>
              <a:rPr lang="en-GB" sz="2400" b="1" dirty="0"/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agricolam</a:t>
            </a:r>
            <a:r>
              <a:rPr lang="en-GB" sz="2400" b="1" dirty="0">
                <a:solidFill>
                  <a:srgbClr val="00B0F0"/>
                </a:solidFill>
              </a:rPr>
              <a:t>.</a:t>
            </a:r>
          </a:p>
          <a:p>
            <a:pPr marL="68580" indent="0" algn="ctr">
              <a:buNone/>
            </a:pPr>
            <a:r>
              <a:rPr lang="en-GB" sz="2400" b="1" dirty="0">
                <a:solidFill>
                  <a:schemeClr val="tx2"/>
                </a:solidFill>
              </a:rPr>
              <a:t>The girl loves the sailor and not the farmer.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264342" cy="2653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1005000" cy="175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35904"/>
            <a:ext cx="1636929" cy="2944717"/>
          </a:xfrm>
          <a:prstGeom prst="rect">
            <a:avLst/>
          </a:prstGeom>
        </p:spPr>
      </p:pic>
      <p:pic>
        <p:nvPicPr>
          <p:cNvPr id="1026" name="Picture 2" descr="C:\Users\Student\AppData\Local\Microsoft\Windows\Temporary Internet Files\Content.IE5\QRXQGYI3\MC90044905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89" y="4031808"/>
            <a:ext cx="1435224" cy="14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84" y="4123200"/>
            <a:ext cx="1432560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283</TotalTime>
  <Words>665</Words>
  <Application>Microsoft Office PowerPoint</Application>
  <PresentationFormat>On-screen Show (4:3)</PresentationFormat>
  <Paragraphs>297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Austin</vt:lpstr>
      <vt:lpstr>Latin verbs</vt:lpstr>
      <vt:lpstr>Do you remember…</vt:lpstr>
      <vt:lpstr>Different tenses…</vt:lpstr>
      <vt:lpstr>Different tenses…</vt:lpstr>
      <vt:lpstr>Different tenses…</vt:lpstr>
      <vt:lpstr>Different tenses…</vt:lpstr>
      <vt:lpstr>Verbs</vt:lpstr>
      <vt:lpstr>Nouns</vt:lpstr>
      <vt:lpstr>Two useful little words…</vt:lpstr>
      <vt:lpstr>SPOT THE VERB!</vt:lpstr>
      <vt:lpstr>pugno</vt:lpstr>
      <vt:lpstr>Graecia</vt:lpstr>
      <vt:lpstr>amat</vt:lpstr>
      <vt:lpstr>mater</vt:lpstr>
      <vt:lpstr>Roma</vt:lpstr>
      <vt:lpstr>dormio</vt:lpstr>
      <vt:lpstr>aqua</vt:lpstr>
      <vt:lpstr>habitamus</vt:lpstr>
      <vt:lpstr>doces</vt:lpstr>
      <vt:lpstr>unus</vt:lpstr>
      <vt:lpstr>pater</vt:lpstr>
      <vt:lpstr>mensa</vt:lpstr>
      <vt:lpstr>habitamus</vt:lpstr>
      <vt:lpstr>habeo</vt:lpstr>
      <vt:lpstr>agricola</vt:lpstr>
      <vt:lpstr>delemus</vt:lpstr>
      <vt:lpstr>fama</vt:lpstr>
      <vt:lpstr>locus</vt:lpstr>
      <vt:lpstr>narras</vt:lpstr>
      <vt:lpstr>victoria</vt:lpstr>
      <vt:lpstr>nauta</vt:lpstr>
      <vt:lpstr>navigant</vt:lpstr>
      <vt:lpstr>habitant</vt:lpstr>
      <vt:lpstr>LATIN -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QUESTION</vt:lpstr>
    </vt:vector>
  </TitlesOfParts>
  <Company>Student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Bracke E.</cp:lastModifiedBy>
  <cp:revision>24</cp:revision>
  <dcterms:created xsi:type="dcterms:W3CDTF">2012-11-16T21:04:00Z</dcterms:created>
  <dcterms:modified xsi:type="dcterms:W3CDTF">2015-12-15T11:21:51Z</dcterms:modified>
</cp:coreProperties>
</file>