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67" r:id="rId3"/>
    <p:sldId id="265" r:id="rId4"/>
    <p:sldId id="268" r:id="rId5"/>
    <p:sldId id="270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2352" y="-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B62C55-577B-4EE6-A9EF-5024EDAC994F}" type="datetime1">
              <a:rPr lang="en-US"/>
              <a:pPr/>
              <a:t>15/09/16</a:t>
            </a:fld>
            <a:endParaRPr lang="en-US"/>
          </a:p>
        </p:txBody>
      </p:sp>
      <p:sp>
        <p:nvSpPr>
          <p:cNvPr id="40964" name="Placeholder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C1E871-06BF-400D-92AE-6E78BBE3E8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41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127" charset="0"/>
        <a:ea typeface="ＭＳ Ｐゴシック" pitchFamily="127" charset="-128"/>
        <a:cs typeface="ＭＳ Ｐゴシック" pitchFamily="127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127" charset="0"/>
        <a:ea typeface="ＭＳ Ｐゴシック" pitchFamily="127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127" charset="0"/>
        <a:ea typeface="ＭＳ Ｐゴシック" pitchFamily="127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127" charset="0"/>
        <a:ea typeface="ＭＳ Ｐゴシック" pitchFamily="127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127" charset="0"/>
        <a:ea typeface="ＭＳ Ｐゴシック" pitchFamily="12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/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DA63FFC-D9B1-418D-81B8-FD4D27AF4B87}" type="datetimeFigureOut">
              <a:rPr lang="en-GB"/>
              <a:pPr>
                <a:defRPr/>
              </a:pPr>
              <a:t>15/09/16</a:t>
            </a:fld>
            <a:endParaRPr lang="en-GB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2D1C304-A353-44F7-A48A-3003861D47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CAF01-E2CA-4A3B-A2A5-6186663A24D4}" type="datetimeFigureOut">
              <a:rPr lang="en-GB"/>
              <a:pPr>
                <a:defRPr/>
              </a:pPr>
              <a:t>15/09/16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8481C-4E70-45F3-9957-A8DDE6B88B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47638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010400" y="147638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7A1EA-0F01-4229-BD84-648545A9446D}" type="datetimeFigureOut">
              <a:rPr lang="en-GB"/>
              <a:pPr>
                <a:defRPr/>
              </a:pPr>
              <a:t>15/09/16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16496EA-0D8B-419A-89DD-822373D989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69E93-100C-4808-B12A-F0E96CB0D26C}" type="datetimeFigureOut">
              <a:rPr lang="en-GB"/>
              <a:pPr>
                <a:defRPr/>
              </a:pPr>
              <a:t>15/09/16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C3BB0-A073-44C2-A404-A7B7FCD722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53A60E-AF25-4D74-9E8F-0A2E7FA16677}" type="datetimeFigureOut">
              <a:rPr lang="en-GB"/>
              <a:pPr>
                <a:defRPr/>
              </a:pPr>
              <a:t>15/09/16</a:t>
            </a:fld>
            <a:endParaRPr lang="en-GB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EE18882-0B72-41E6-86CB-B9D9F8C857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60DAA-2D5B-42F8-B9FE-64B5CE4CCBEC}" type="datetimeFigureOut">
              <a:rPr lang="en-GB"/>
              <a:pPr>
                <a:defRPr/>
              </a:pPr>
              <a:t>15/09/16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E485F-E99D-4457-8CDD-2CEDE88175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7687D-CA4F-411A-8EA2-3D0F8BF866E9}" type="datetimeFigureOut">
              <a:rPr lang="en-GB"/>
              <a:pPr>
                <a:defRPr/>
              </a:pPr>
              <a:t>15/09/16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F1AB2-036D-43D2-920C-38711A1686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3659C-01F3-45D6-AEBD-399F86BF9B07}" type="datetimeFigureOut">
              <a:rPr lang="en-GB"/>
              <a:pPr>
                <a:defRPr/>
              </a:pPr>
              <a:t>15/09/16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A4D0B-5EAB-4192-80AD-242F4116BD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0813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0FE80-5F7E-4FB4-B2A4-234500C54A0C}" type="datetimeFigureOut">
              <a:rPr lang="en-GB"/>
              <a:pPr>
                <a:defRPr/>
              </a:pPr>
              <a:t>15/09/16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CB2B6-B794-4BD2-9191-522514E6B4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ectangle 6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B3649-7B4B-40FA-92BC-D6169B9D1278}" type="datetimeFigureOut">
              <a:rPr lang="en-GB"/>
              <a:pPr>
                <a:defRPr/>
              </a:pPr>
              <a:t>15/09/16</a:t>
            </a:fld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E94E90-060C-4BD2-B50A-32780E11C9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ectangle 5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CFACF-E0CF-4D4C-96A7-8746C76A9A5C}" type="datetimeFigureOut">
              <a:rPr lang="en-GB"/>
              <a:pPr>
                <a:defRPr/>
              </a:pPr>
              <a:t>15/09/16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B1A9A-1700-4C00-8A3F-6A3C7EDE2A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7719C25-9343-4032-BE10-33BF8B55CA02}" type="datetimeFigureOut">
              <a:rPr lang="en-GB"/>
              <a:pPr>
                <a:defRPr/>
              </a:pPr>
              <a:t>15/09/16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363" y="6354763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3CA9D90-D47B-4899-923D-3E8ABC8948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17" r:id="rId5"/>
    <p:sldLayoutId id="2147483716" r:id="rId6"/>
    <p:sldLayoutId id="2147483722" r:id="rId7"/>
    <p:sldLayoutId id="2147483723" r:id="rId8"/>
    <p:sldLayoutId id="2147483724" r:id="rId9"/>
    <p:sldLayoutId id="2147483715" r:id="rId10"/>
    <p:sldLayoutId id="214748372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ＭＳ Ｐゴシック" pitchFamily="127" charset="-128"/>
          <a:cs typeface="ＭＳ Ｐゴシック" pitchFamily="127" charset="-128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charset="0"/>
          <a:ea typeface="ＭＳ Ｐゴシック" pitchFamily="127" charset="-128"/>
          <a:cs typeface="ＭＳ Ｐゴシック" pitchFamily="127" charset="-128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charset="0"/>
          <a:ea typeface="ＭＳ Ｐゴシック" pitchFamily="127" charset="-128"/>
          <a:cs typeface="ＭＳ Ｐゴシック" pitchFamily="127" charset="-128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charset="0"/>
          <a:ea typeface="ＭＳ Ｐゴシック" pitchFamily="127" charset="-128"/>
          <a:cs typeface="ＭＳ Ｐゴシック" pitchFamily="127" charset="-128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charset="0"/>
          <a:ea typeface="ＭＳ Ｐゴシック" pitchFamily="127" charset="-128"/>
          <a:cs typeface="ＭＳ Ｐゴシック" pitchFamily="12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charset="0"/>
          <a:ea typeface="ＭＳ Ｐゴシック" pitchFamily="127" charset="-128"/>
          <a:cs typeface="ＭＳ Ｐゴシック" pitchFamily="12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charset="0"/>
          <a:ea typeface="ＭＳ Ｐゴシック" pitchFamily="127" charset="-128"/>
          <a:cs typeface="ＭＳ Ｐゴシック" pitchFamily="12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charset="0"/>
          <a:ea typeface="ＭＳ Ｐゴシック" pitchFamily="127" charset="-128"/>
          <a:cs typeface="ＭＳ Ｐゴシック" pitchFamily="12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charset="0"/>
          <a:ea typeface="ＭＳ Ｐゴシック" pitchFamily="127" charset="-128"/>
          <a:cs typeface="ＭＳ Ｐゴシック" pitchFamily="127" charset="-128"/>
        </a:defRPr>
      </a:lvl9pPr>
    </p:titleStyle>
    <p:bodyStyle>
      <a:lvl1pPr marL="2730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27" charset="2"/>
        <a:buChar char=""/>
        <a:defRPr sz="2000" kern="1200" spc="150">
          <a:solidFill>
            <a:schemeClr val="tx2"/>
          </a:solidFill>
          <a:latin typeface="+mn-lt"/>
          <a:ea typeface="ＭＳ Ｐゴシック" pitchFamily="127" charset="-128"/>
          <a:cs typeface="ＭＳ Ｐゴシック" pitchFamily="127" charset="-128"/>
        </a:defRPr>
      </a:lvl1pPr>
      <a:lvl2pPr marL="547688" indent="-182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27" charset="2"/>
        <a:buChar char="§"/>
        <a:defRPr kern="1200" spc="100">
          <a:solidFill>
            <a:schemeClr val="tx2"/>
          </a:solidFill>
          <a:latin typeface="+mn-lt"/>
          <a:ea typeface="ＭＳ Ｐゴシック" pitchFamily="127" charset="-128"/>
          <a:cs typeface="+mn-cs"/>
        </a:defRPr>
      </a:lvl2pPr>
      <a:lvl3pPr marL="822325" indent="-182563" algn="l" rtl="0" fontAlgn="base">
        <a:spcBef>
          <a:spcPct val="20000"/>
        </a:spcBef>
        <a:spcAft>
          <a:spcPct val="0"/>
        </a:spcAft>
        <a:buClr>
          <a:srgbClr val="928B70"/>
        </a:buClr>
        <a:buFont typeface="Wingdings" pitchFamily="127" charset="2"/>
        <a:buChar char="§"/>
        <a:defRPr sz="1600" kern="1200" spc="100">
          <a:solidFill>
            <a:schemeClr val="tx2"/>
          </a:solidFill>
          <a:latin typeface="+mn-lt"/>
          <a:ea typeface="ＭＳ Ｐゴシック" pitchFamily="127" charset="-128"/>
          <a:cs typeface="+mn-cs"/>
        </a:defRPr>
      </a:lvl3pPr>
      <a:lvl4pPr marL="1096963" indent="-182563" algn="l" rtl="0" fontAlgn="base">
        <a:spcBef>
          <a:spcPct val="20000"/>
        </a:spcBef>
        <a:spcAft>
          <a:spcPct val="0"/>
        </a:spcAft>
        <a:buClr>
          <a:srgbClr val="87706B"/>
        </a:buClr>
        <a:buFont typeface="Wingdings" pitchFamily="127" charset="2"/>
        <a:buChar char="§"/>
        <a:defRPr sz="1400" kern="1200">
          <a:solidFill>
            <a:schemeClr val="tx2"/>
          </a:solidFill>
          <a:latin typeface="+mn-lt"/>
          <a:ea typeface="ＭＳ Ｐゴシック" pitchFamily="127" charset="-128"/>
          <a:cs typeface="+mn-cs"/>
        </a:defRPr>
      </a:lvl4pPr>
      <a:lvl5pPr marL="1279525" indent="-182563" algn="l" rtl="0" fontAlgn="base">
        <a:spcBef>
          <a:spcPct val="20000"/>
        </a:spcBef>
        <a:spcAft>
          <a:spcPct val="0"/>
        </a:spcAft>
        <a:buClr>
          <a:srgbClr val="6F777D"/>
        </a:buClr>
        <a:buFont typeface="Wingdings" pitchFamily="127" charset="2"/>
        <a:buChar char="§"/>
        <a:defRPr sz="1300" kern="1200" spc="100">
          <a:solidFill>
            <a:schemeClr val="tx2"/>
          </a:solidFill>
          <a:latin typeface="+mn-lt"/>
          <a:ea typeface="ＭＳ Ｐゴシック" pitchFamily="127" charset="-128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638"/>
            <a:ext cx="1981200" cy="18288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GB" dirty="0"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2638"/>
            <a:ext cx="632460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ea typeface="+mj-ea"/>
                <a:cs typeface="+mj-cs"/>
              </a:rPr>
              <a:t>Ancient Greek </a:t>
            </a:r>
            <a:endParaRPr lang="en-GB" dirty="0"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 txBox="1">
            <a:spLocks/>
          </p:cNvSpPr>
          <p:nvPr/>
        </p:nvSpPr>
        <p:spPr>
          <a:xfrm>
            <a:off x="395536" y="1124744"/>
            <a:ext cx="8364690" cy="5476004"/>
          </a:xfrm>
          <a:prstGeom prst="rect">
            <a:avLst/>
          </a:prstGeom>
        </p:spPr>
        <p:txBody>
          <a:bodyPr numCol="3"/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3600" b="1" dirty="0" smtClean="0">
                <a:latin typeface="Palatino Linotype" panose="02040502050505030304" pitchFamily="18" charset="0"/>
              </a:rPr>
              <a:t>α</a:t>
            </a:r>
            <a:endParaRPr lang="en-GB" sz="3600" b="1" dirty="0" smtClean="0">
              <a:latin typeface="Palatino Linotype" panose="02040502050505030304" pitchFamily="18" charset="0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3600" b="1" dirty="0" smtClean="0">
                <a:latin typeface="Palatino Linotype" panose="02040502050505030304" pitchFamily="18" charset="0"/>
              </a:rPr>
              <a:t>β</a:t>
            </a:r>
            <a:endParaRPr lang="en-GB" sz="3600" b="1" dirty="0" smtClean="0">
              <a:latin typeface="Palatino Linotype" panose="02040502050505030304" pitchFamily="18" charset="0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3600" b="1" dirty="0" smtClean="0">
                <a:latin typeface="Palatino Linotype" panose="02040502050505030304" pitchFamily="18" charset="0"/>
              </a:rPr>
              <a:t>γ</a:t>
            </a:r>
            <a:endParaRPr lang="en-GB" sz="3600" b="1" dirty="0" smtClean="0">
              <a:latin typeface="Palatino Linotype" panose="02040502050505030304" pitchFamily="18" charset="0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3600" b="1" dirty="0" smtClean="0">
                <a:latin typeface="Palatino Linotype" panose="02040502050505030304" pitchFamily="18" charset="0"/>
              </a:rPr>
              <a:t>δ</a:t>
            </a:r>
            <a:endParaRPr lang="en-GB" sz="3600" b="1" dirty="0" smtClean="0">
              <a:latin typeface="Palatino Linotype" panose="02040502050505030304" pitchFamily="18" charset="0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3600" b="1" dirty="0" smtClean="0">
                <a:latin typeface="Palatino Linotype" panose="02040502050505030304" pitchFamily="18" charset="0"/>
              </a:rPr>
              <a:t>ε</a:t>
            </a:r>
            <a:endParaRPr lang="en-GB" sz="3600" b="1" dirty="0" smtClean="0">
              <a:latin typeface="Palatino Linotype" panose="02040502050505030304" pitchFamily="18" charset="0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3600" b="1" dirty="0" smtClean="0">
                <a:latin typeface="Palatino Linotype" panose="02040502050505030304" pitchFamily="18" charset="0"/>
              </a:rPr>
              <a:t>ζ</a:t>
            </a:r>
            <a:endParaRPr lang="en-GB" sz="3600" b="1" dirty="0" smtClean="0">
              <a:latin typeface="Palatino Linotype" panose="02040502050505030304" pitchFamily="18" charset="0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3600" b="1" dirty="0" smtClean="0">
                <a:latin typeface="Palatino Linotype" panose="02040502050505030304" pitchFamily="18" charset="0"/>
              </a:rPr>
              <a:t>η</a:t>
            </a:r>
            <a:endParaRPr lang="en-GB" sz="3600" b="1" dirty="0" smtClean="0">
              <a:latin typeface="Palatino Linotype" panose="02040502050505030304" pitchFamily="18" charset="0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3600" b="1" dirty="0" smtClean="0">
                <a:latin typeface="Palatino Linotype" panose="02040502050505030304" pitchFamily="18" charset="0"/>
              </a:rPr>
              <a:t>θ</a:t>
            </a:r>
            <a:endParaRPr lang="en-GB" sz="3600" b="1" dirty="0" smtClean="0">
              <a:latin typeface="Palatino Linotype" panose="02040502050505030304" pitchFamily="18" charset="0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3600" b="1" dirty="0" smtClean="0">
                <a:latin typeface="Palatino Linotype" panose="02040502050505030304" pitchFamily="18" charset="0"/>
              </a:rPr>
              <a:t>ι</a:t>
            </a:r>
            <a:endParaRPr lang="en-GB" sz="3600" b="1" dirty="0" smtClean="0">
              <a:latin typeface="Palatino Linotype" panose="02040502050505030304" pitchFamily="18" charset="0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3600" b="1" dirty="0" smtClean="0">
                <a:latin typeface="Palatino Linotype" panose="02040502050505030304" pitchFamily="18" charset="0"/>
              </a:rPr>
              <a:t>κ</a:t>
            </a:r>
            <a:endParaRPr lang="en-GB" sz="3600" b="1" dirty="0" smtClean="0">
              <a:latin typeface="Palatino Linotype" panose="02040502050505030304" pitchFamily="18" charset="0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3600" b="1" dirty="0" smtClean="0">
                <a:latin typeface="Palatino Linotype" panose="02040502050505030304" pitchFamily="18" charset="0"/>
              </a:rPr>
              <a:t>λ</a:t>
            </a:r>
            <a:endParaRPr lang="en-GB" sz="3600" b="1" dirty="0" smtClean="0">
              <a:latin typeface="Palatino Linotype" panose="02040502050505030304" pitchFamily="18" charset="0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3600" b="1" dirty="0" smtClean="0">
                <a:latin typeface="Palatino Linotype" panose="02040502050505030304" pitchFamily="18" charset="0"/>
              </a:rPr>
              <a:t>μ</a:t>
            </a:r>
            <a:endParaRPr lang="en-GB" sz="3600" b="1" dirty="0" smtClean="0">
              <a:latin typeface="Palatino Linotype" panose="02040502050505030304" pitchFamily="18" charset="0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3600" b="1" dirty="0" smtClean="0">
                <a:latin typeface="Palatino Linotype" panose="02040502050505030304" pitchFamily="18" charset="0"/>
              </a:rPr>
              <a:t>ν</a:t>
            </a:r>
            <a:endParaRPr lang="en-GB" sz="3600" b="1" dirty="0" smtClean="0">
              <a:latin typeface="Palatino Linotype" panose="02040502050505030304" pitchFamily="18" charset="0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3600" b="1" dirty="0" smtClean="0">
                <a:latin typeface="Palatino Linotype" panose="02040502050505030304" pitchFamily="18" charset="0"/>
              </a:rPr>
              <a:t>ξ</a:t>
            </a:r>
            <a:endParaRPr lang="en-GB" sz="3600" b="1" dirty="0" smtClean="0">
              <a:latin typeface="Palatino Linotype" panose="02040502050505030304" pitchFamily="18" charset="0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3600" b="1" dirty="0" smtClean="0">
                <a:latin typeface="Palatino Linotype" panose="02040502050505030304" pitchFamily="18" charset="0"/>
              </a:rPr>
              <a:t>ο</a:t>
            </a:r>
            <a:endParaRPr lang="en-GB" sz="3600" b="1" dirty="0" smtClean="0">
              <a:latin typeface="Palatino Linotype" panose="02040502050505030304" pitchFamily="18" charset="0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3600" b="1" dirty="0" smtClean="0">
                <a:latin typeface="Palatino Linotype" panose="02040502050505030304" pitchFamily="18" charset="0"/>
              </a:rPr>
              <a:t>π</a:t>
            </a:r>
            <a:endParaRPr lang="en-GB" sz="3600" b="1" dirty="0" smtClean="0">
              <a:latin typeface="Palatino Linotype" panose="02040502050505030304" pitchFamily="18" charset="0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3600" b="1" dirty="0" smtClean="0">
                <a:latin typeface="Palatino Linotype" panose="02040502050505030304" pitchFamily="18" charset="0"/>
              </a:rPr>
              <a:t>ρ</a:t>
            </a:r>
            <a:endParaRPr lang="en-GB" sz="3600" b="1" dirty="0" smtClean="0">
              <a:latin typeface="Palatino Linotype" panose="02040502050505030304" pitchFamily="18" charset="0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3600" b="1" dirty="0" smtClean="0">
                <a:latin typeface="Palatino Linotype" panose="02040502050505030304" pitchFamily="18" charset="0"/>
              </a:rPr>
              <a:t>σ</a:t>
            </a:r>
            <a:r>
              <a:rPr lang="en-GB" sz="3600" b="1" dirty="0" smtClean="0">
                <a:latin typeface="Palatino Linotype" panose="02040502050505030304" pitchFamily="18" charset="0"/>
              </a:rPr>
              <a:t>/</a:t>
            </a:r>
            <a:r>
              <a:rPr lang="el-GR" sz="3600" b="1" dirty="0" smtClean="0">
                <a:latin typeface="Palatino Linotype" panose="02040502050505030304" pitchFamily="18" charset="0"/>
              </a:rPr>
              <a:t>ς</a:t>
            </a:r>
            <a:endParaRPr lang="en-GB" sz="3600" b="1" dirty="0" smtClean="0">
              <a:latin typeface="Palatino Linotype" panose="02040502050505030304" pitchFamily="18" charset="0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3600" b="1" dirty="0" smtClean="0">
                <a:latin typeface="Palatino Linotype" panose="02040502050505030304" pitchFamily="18" charset="0"/>
              </a:rPr>
              <a:t>τ</a:t>
            </a:r>
            <a:endParaRPr lang="en-GB" sz="3600" b="1" dirty="0" smtClean="0">
              <a:latin typeface="Palatino Linotype" panose="02040502050505030304" pitchFamily="18" charset="0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3600" b="1" dirty="0" smtClean="0">
                <a:latin typeface="Palatino Linotype" panose="02040502050505030304" pitchFamily="18" charset="0"/>
              </a:rPr>
              <a:t>υ</a:t>
            </a:r>
            <a:endParaRPr lang="en-GB" sz="3600" b="1" dirty="0" smtClean="0">
              <a:latin typeface="Palatino Linotype" panose="02040502050505030304" pitchFamily="18" charset="0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3600" b="1" dirty="0" smtClean="0">
                <a:latin typeface="Palatino Linotype" panose="02040502050505030304" pitchFamily="18" charset="0"/>
              </a:rPr>
              <a:t>φ</a:t>
            </a:r>
            <a:endParaRPr lang="en-GB" sz="3600" b="1" dirty="0" smtClean="0">
              <a:latin typeface="Palatino Linotype" panose="02040502050505030304" pitchFamily="18" charset="0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3600" b="1" dirty="0" smtClean="0">
                <a:latin typeface="Palatino Linotype" panose="02040502050505030304" pitchFamily="18" charset="0"/>
              </a:rPr>
              <a:t>χ</a:t>
            </a:r>
            <a:endParaRPr lang="en-GB" sz="3600" b="1" dirty="0" smtClean="0">
              <a:latin typeface="Palatino Linotype" panose="02040502050505030304" pitchFamily="18" charset="0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3600" b="1" dirty="0" smtClean="0">
                <a:latin typeface="Palatino Linotype" panose="02040502050505030304" pitchFamily="18" charset="0"/>
              </a:rPr>
              <a:t>ψ</a:t>
            </a:r>
            <a:endParaRPr lang="en-GB" sz="3600" b="1" dirty="0" smtClean="0">
              <a:latin typeface="Palatino Linotype" panose="02040502050505030304" pitchFamily="18" charset="0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3600" b="1" dirty="0" smtClean="0">
                <a:latin typeface="Palatino Linotype" panose="02040502050505030304" pitchFamily="18" charset="0"/>
              </a:rPr>
              <a:t>ω</a:t>
            </a:r>
            <a:endParaRPr lang="en-GB" sz="3600" b="1" dirty="0" smtClean="0">
              <a:latin typeface="Palatino Linotype" panose="02040502050505030304" pitchFamily="18" charset="0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GB" sz="3600" b="1" dirty="0">
              <a:latin typeface="Palatino Linotype" panose="02040502050505030304" pitchFamily="18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447800" y="11430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032352" y="1294957"/>
            <a:ext cx="1752600" cy="5066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Georgia Bold" pitchFamily="127" charset="0"/>
              </a:rPr>
              <a:t>Alpha</a:t>
            </a:r>
          </a:p>
          <a:p>
            <a:pPr>
              <a:lnSpc>
                <a:spcPct val="80000"/>
              </a:lnSpc>
            </a:pPr>
            <a:endParaRPr lang="en-US" sz="2800" dirty="0">
              <a:latin typeface="Georgia Bold" pitchFamily="127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Georgia Bold" pitchFamily="127" charset="0"/>
              </a:rPr>
              <a:t>Beta</a:t>
            </a:r>
          </a:p>
          <a:p>
            <a:pPr>
              <a:lnSpc>
                <a:spcPct val="80000"/>
              </a:lnSpc>
            </a:pPr>
            <a:endParaRPr lang="en-US" sz="2800" dirty="0">
              <a:latin typeface="Georgia Bold" pitchFamily="127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Georgia Bold" pitchFamily="127" charset="0"/>
              </a:rPr>
              <a:t>Gamma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Georgia Bold" pitchFamily="127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Georgia Bold" pitchFamily="127" charset="0"/>
              </a:rPr>
              <a:t>Delta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Georgia Bold" pitchFamily="127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Georgia Bold" pitchFamily="127" charset="0"/>
              </a:rPr>
              <a:t>Epsilon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Georgia Bold" pitchFamily="127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Georgia Bold" pitchFamily="127" charset="0"/>
              </a:rPr>
              <a:t>Zeta</a:t>
            </a:r>
          </a:p>
          <a:p>
            <a:pPr>
              <a:lnSpc>
                <a:spcPct val="80000"/>
              </a:lnSpc>
            </a:pPr>
            <a:endParaRPr lang="en-US" sz="2800" dirty="0">
              <a:latin typeface="Georgia Bold" pitchFamily="127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Georgia Bold" pitchFamily="127" charset="0"/>
              </a:rPr>
              <a:t>Eta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Georgia Bold" pitchFamily="127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Georgia Bold" pitchFamily="127" charset="0"/>
              </a:rPr>
              <a:t>Theta</a:t>
            </a:r>
            <a:endParaRPr lang="en-US" sz="2000" dirty="0">
              <a:latin typeface="Georgia Bold" pitchFamily="127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701307" y="1259412"/>
            <a:ext cx="1888976" cy="5946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700" dirty="0">
                <a:latin typeface="Georgia Bold" pitchFamily="127" charset="0"/>
              </a:rPr>
              <a:t>Iota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700" dirty="0">
                <a:latin typeface="Georgia Bold" pitchFamily="127" charset="0"/>
              </a:rPr>
              <a:t>Kappa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700" dirty="0">
                <a:latin typeface="Georgia Bold" pitchFamily="127" charset="0"/>
              </a:rPr>
              <a:t>Lambda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700" dirty="0">
                <a:latin typeface="Georgia Bold" pitchFamily="127" charset="0"/>
              </a:rPr>
              <a:t>Mu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700" dirty="0">
                <a:latin typeface="Georgia Bold" pitchFamily="127" charset="0"/>
              </a:rPr>
              <a:t>Nu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700" dirty="0">
                <a:latin typeface="Georgia Bold" pitchFamily="127" charset="0"/>
              </a:rPr>
              <a:t>Xi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700" dirty="0">
                <a:latin typeface="Georgia Bold" pitchFamily="127" charset="0"/>
              </a:rPr>
              <a:t>Omicron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700" dirty="0">
                <a:latin typeface="Georgia Bold" pitchFamily="127" charset="0"/>
              </a:rPr>
              <a:t>Pi</a:t>
            </a:r>
            <a:endParaRPr lang="en-US" sz="2700" dirty="0"/>
          </a:p>
          <a:p>
            <a:pPr>
              <a:spcBef>
                <a:spcPct val="50000"/>
              </a:spcBef>
            </a:pPr>
            <a:endParaRPr lang="en-US" sz="2400" dirty="0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668448" y="1277144"/>
            <a:ext cx="172968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Georgia Bold" pitchFamily="127" charset="0"/>
              </a:rPr>
              <a:t>Rho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Georgia Bold" pitchFamily="127" charset="0"/>
              </a:rPr>
              <a:t>Sigma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Georgia Bold" pitchFamily="127" charset="0"/>
              </a:rPr>
              <a:t>Tau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Georgia Bold" pitchFamily="127" charset="0"/>
              </a:rPr>
              <a:t>Upsilon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Georgia Bold" pitchFamily="127" charset="0"/>
              </a:rPr>
              <a:t>Phi</a:t>
            </a:r>
            <a:endParaRPr lang="en-US" sz="2800" dirty="0">
              <a:latin typeface="Georgia Bold" pitchFamily="127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latin typeface="Georgia Bold" pitchFamily="127" charset="0"/>
              </a:rPr>
              <a:t>Chi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Georgia Bold" pitchFamily="127" charset="0"/>
              </a:rPr>
              <a:t>Psi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Georgia Bold" pitchFamily="127" charset="0"/>
              </a:rPr>
              <a:t>Omega</a:t>
            </a:r>
            <a:endParaRPr lang="en-US" sz="2000" dirty="0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600200" y="457200"/>
            <a:ext cx="601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effectLst>
                  <a:outerShdw blurRad="38100" dist="38100" dir="2700000" algn="tl">
                    <a:srgbClr val="DDDDDD"/>
                  </a:outerShdw>
                </a:effectLst>
                <a:latin typeface="Georgia Bold" pitchFamily="127" charset="0"/>
              </a:rPr>
              <a:t>Full Greek Alphabet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1845" y="308843"/>
            <a:ext cx="6768752" cy="5853113"/>
          </a:xfrm>
        </p:spPr>
        <p:txBody>
          <a:bodyPr numCol="3">
            <a:noAutofit/>
          </a:bodyPr>
          <a:lstStyle/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4400" dirty="0" smtClean="0">
                <a:latin typeface="Palatino Linotype" panose="02040502050505030304" pitchFamily="18" charset="0"/>
                <a:ea typeface="+mn-ea"/>
                <a:cs typeface="+mn-cs"/>
              </a:rPr>
              <a:t>α</a:t>
            </a:r>
            <a:endParaRPr lang="en-GB" sz="4400" dirty="0" smtClean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GB" sz="4400" dirty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4400" dirty="0" smtClean="0">
                <a:latin typeface="Palatino Linotype" panose="02040502050505030304" pitchFamily="18" charset="0"/>
                <a:ea typeface="+mn-ea"/>
                <a:cs typeface="+mn-cs"/>
              </a:rPr>
              <a:t>β</a:t>
            </a:r>
            <a:endParaRPr lang="en-GB" sz="4400" dirty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GB" sz="4400" dirty="0" smtClean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4400" dirty="0" smtClean="0">
                <a:latin typeface="Palatino Linotype" panose="02040502050505030304" pitchFamily="18" charset="0"/>
                <a:ea typeface="+mn-ea"/>
                <a:cs typeface="+mn-cs"/>
              </a:rPr>
              <a:t>γ</a:t>
            </a:r>
            <a:endParaRPr lang="en-GB" sz="4400" dirty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GB" sz="4400" dirty="0" smtClean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4400" dirty="0" smtClean="0">
                <a:latin typeface="Palatino Linotype" panose="02040502050505030304" pitchFamily="18" charset="0"/>
                <a:ea typeface="+mn-ea"/>
                <a:cs typeface="+mn-cs"/>
              </a:rPr>
              <a:t>δ</a:t>
            </a:r>
            <a:endParaRPr lang="en-GB" sz="4400" dirty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4400" dirty="0" smtClean="0">
                <a:latin typeface="Palatino Linotype" panose="02040502050505030304" pitchFamily="18" charset="0"/>
                <a:ea typeface="+mn-ea"/>
                <a:cs typeface="+mn-cs"/>
              </a:rPr>
              <a:t>ε</a:t>
            </a:r>
            <a:endParaRPr lang="en-GB" sz="4400" dirty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GB" sz="4400" dirty="0" smtClean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4400" dirty="0" smtClean="0">
                <a:latin typeface="Palatino Linotype" panose="02040502050505030304" pitchFamily="18" charset="0"/>
                <a:ea typeface="+mn-ea"/>
                <a:cs typeface="+mn-cs"/>
              </a:rPr>
              <a:t>ζ</a:t>
            </a:r>
            <a:endParaRPr lang="en-GB" sz="4400" dirty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GB" sz="4400" dirty="0" smtClean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4400" dirty="0" smtClean="0">
                <a:latin typeface="Palatino Linotype" panose="02040502050505030304" pitchFamily="18" charset="0"/>
                <a:ea typeface="+mn-ea"/>
                <a:cs typeface="+mn-cs"/>
              </a:rPr>
              <a:t>η</a:t>
            </a:r>
            <a:endParaRPr lang="en-GB" sz="4400" dirty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GB" sz="4400" dirty="0" smtClean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4400" dirty="0" smtClean="0">
                <a:latin typeface="Palatino Linotype" panose="02040502050505030304" pitchFamily="18" charset="0"/>
                <a:ea typeface="+mn-ea"/>
                <a:cs typeface="+mn-cs"/>
              </a:rPr>
              <a:t>θ</a:t>
            </a:r>
            <a:endParaRPr lang="en-GB" sz="4400" dirty="0" smtClean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4400" dirty="0" smtClean="0">
                <a:latin typeface="Palatino Linotype" panose="02040502050505030304" pitchFamily="18" charset="0"/>
                <a:ea typeface="+mn-ea"/>
                <a:cs typeface="+mn-cs"/>
              </a:rPr>
              <a:t>ι</a:t>
            </a:r>
            <a:endParaRPr lang="en-GB" sz="4400" dirty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GB" sz="4400" dirty="0" smtClean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4400" dirty="0" smtClean="0">
                <a:latin typeface="Palatino Linotype" panose="02040502050505030304" pitchFamily="18" charset="0"/>
                <a:ea typeface="+mn-ea"/>
                <a:cs typeface="+mn-cs"/>
              </a:rPr>
              <a:t>κ</a:t>
            </a:r>
            <a:endParaRPr lang="en-GB" sz="4400" dirty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GB" sz="4400" dirty="0" smtClean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4400" dirty="0" smtClean="0">
                <a:latin typeface="Palatino Linotype" panose="02040502050505030304" pitchFamily="18" charset="0"/>
                <a:ea typeface="+mn-ea"/>
                <a:cs typeface="+mn-cs"/>
              </a:rPr>
              <a:t>λ</a:t>
            </a:r>
            <a:endParaRPr lang="en-GB" sz="4400" dirty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GB" sz="4400" dirty="0" smtClean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4400" dirty="0" smtClean="0">
                <a:latin typeface="Palatino Linotype" panose="02040502050505030304" pitchFamily="18" charset="0"/>
                <a:ea typeface="+mn-ea"/>
                <a:cs typeface="+mn-cs"/>
              </a:rPr>
              <a:t>μ</a:t>
            </a:r>
            <a:endParaRPr lang="en-GB" sz="4400" dirty="0"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59625" y="457200"/>
            <a:ext cx="1676400" cy="16732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ea typeface="+mj-ea"/>
                <a:cs typeface="+mj-cs"/>
              </a:rPr>
              <a:t>Greek Alphabet</a:t>
            </a:r>
            <a:endParaRPr lang="en-GB" dirty="0">
              <a:ea typeface="+mj-ea"/>
              <a:cs typeface="+mj-cs"/>
            </a:endParaRPr>
          </a:p>
        </p:txBody>
      </p:sp>
      <p:sp>
        <p:nvSpPr>
          <p:cNvPr id="22531" name="TextBox 8"/>
          <p:cNvSpPr txBox="1">
            <a:spLocks noChangeArrowheads="1"/>
          </p:cNvSpPr>
          <p:nvPr/>
        </p:nvSpPr>
        <p:spPr bwMode="auto">
          <a:xfrm>
            <a:off x="914400" y="609600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charset="0"/>
              </a:rPr>
              <a:t>alpha</a:t>
            </a:r>
          </a:p>
        </p:txBody>
      </p:sp>
      <p:sp>
        <p:nvSpPr>
          <p:cNvPr id="22532" name="TextBox 9"/>
          <p:cNvSpPr txBox="1">
            <a:spLocks noChangeArrowheads="1"/>
          </p:cNvSpPr>
          <p:nvPr/>
        </p:nvSpPr>
        <p:spPr bwMode="auto">
          <a:xfrm>
            <a:off x="3059113" y="581025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charset="0"/>
              </a:rPr>
              <a:t>epsilon</a:t>
            </a:r>
          </a:p>
        </p:txBody>
      </p:sp>
      <p:sp>
        <p:nvSpPr>
          <p:cNvPr id="22533" name="TextBox 10"/>
          <p:cNvSpPr txBox="1">
            <a:spLocks noChangeArrowheads="1"/>
          </p:cNvSpPr>
          <p:nvPr/>
        </p:nvSpPr>
        <p:spPr bwMode="auto">
          <a:xfrm>
            <a:off x="5292725" y="571500"/>
            <a:ext cx="136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charset="0"/>
              </a:rPr>
              <a:t>iota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990600" y="2057400"/>
            <a:ext cx="750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charset="0"/>
              </a:rPr>
              <a:t>beta</a:t>
            </a: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 Linotype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914400" y="3733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charset="0"/>
              </a:rPr>
              <a:t>gamma</a:t>
            </a: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 Linotype" charset="0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066800" y="5410200"/>
            <a:ext cx="857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charset="0"/>
              </a:rPr>
              <a:t>delta</a:t>
            </a: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 Linotype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124200" y="5410200"/>
            <a:ext cx="858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charset="0"/>
              </a:rPr>
              <a:t>theta</a:t>
            </a: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 Linotype" charset="0"/>
            </a:endParaRP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3124200" y="3733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charset="0"/>
              </a:rPr>
              <a:t>eta</a:t>
            </a: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 Linotype" charset="0"/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124200" y="2133600"/>
            <a:ext cx="735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charset="0"/>
              </a:rPr>
              <a:t>zeta</a:t>
            </a: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 Linotype" charset="0"/>
            </a:endParaRP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5334000" y="5410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charset="0"/>
              </a:rPr>
              <a:t>mu</a:t>
            </a: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 Linotype" charset="0"/>
            </a:endParaRP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5257800" y="3733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charset="0"/>
              </a:rPr>
              <a:t>lambda</a:t>
            </a: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 Linotype" charset="0"/>
            </a:endParaRP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5257800" y="2133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charset="0"/>
              </a:rPr>
              <a:t>kappa</a:t>
            </a: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 Linotype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010" y="1263532"/>
            <a:ext cx="6011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in “c</a:t>
            </a: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t”               as in “s</a:t>
            </a: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t”               as in “k</a:t>
            </a: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d” or “k</a:t>
            </a: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y”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010" y="2924944"/>
            <a:ext cx="5886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in “</a:t>
            </a: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oat”            as in “wi</a:t>
            </a: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sd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om”           as in “pi</a:t>
            </a: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ck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le”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010" y="4545286"/>
            <a:ext cx="6173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in “</a:t>
            </a: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et”               as in “g</a:t>
            </a: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te”                as in “</a:t>
            </a: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ight”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2047" y="5999975"/>
            <a:ext cx="6173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in “</a:t>
            </a: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og”               as in “</a:t>
            </a: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in”                as in “</a:t>
            </a: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ouse”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/>
      <p:bldP spid="22533" grpId="0"/>
      <p:bldP spid="22535" grpId="0"/>
      <p:bldP spid="22536" grpId="0"/>
      <p:bldP spid="22537" grpId="0"/>
      <p:bldP spid="22538" grpId="0"/>
      <p:bldP spid="22539" grpId="0"/>
      <p:bldP spid="22540" grpId="0"/>
      <p:bldP spid="22541" grpId="0"/>
      <p:bldP spid="22542" grpId="0"/>
      <p:bldP spid="225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59625" y="457200"/>
            <a:ext cx="1676400" cy="16732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ea typeface="+mj-ea"/>
                <a:cs typeface="+mj-cs"/>
              </a:rPr>
              <a:t>Greek Alphabet</a:t>
            </a:r>
            <a:endParaRPr lang="en-GB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32" y="232018"/>
            <a:ext cx="6377700" cy="6365334"/>
          </a:xfrm>
        </p:spPr>
        <p:txBody>
          <a:bodyPr numCol="3">
            <a:noAutofit/>
          </a:bodyPr>
          <a:lstStyle/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4400" dirty="0" smtClean="0">
                <a:latin typeface="Palatino Linotype" panose="02040502050505030304" pitchFamily="18" charset="0"/>
                <a:ea typeface="+mn-ea"/>
                <a:cs typeface="+mn-cs"/>
              </a:rPr>
              <a:t>ν</a:t>
            </a:r>
            <a:endParaRPr lang="en-GB" sz="4400" dirty="0" smtClean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GB" sz="4400" dirty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4400" dirty="0">
                <a:latin typeface="Palatino Linotype" panose="02040502050505030304" pitchFamily="18" charset="0"/>
                <a:ea typeface="+mn-ea"/>
                <a:cs typeface="+mn-cs"/>
              </a:rPr>
              <a:t>ξ</a:t>
            </a:r>
            <a:endParaRPr lang="en-GB" sz="4400" dirty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GB" sz="4400" dirty="0" smtClean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4400" dirty="0" smtClean="0">
                <a:latin typeface="Palatino Linotype" panose="02040502050505030304" pitchFamily="18" charset="0"/>
                <a:ea typeface="+mn-ea"/>
                <a:cs typeface="+mn-cs"/>
              </a:rPr>
              <a:t>ο</a:t>
            </a:r>
            <a:endParaRPr lang="en-GB" sz="4400" dirty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GB" sz="4400" dirty="0" smtClean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4400" dirty="0" smtClean="0">
                <a:latin typeface="Palatino Linotype" panose="02040502050505030304" pitchFamily="18" charset="0"/>
                <a:ea typeface="+mn-ea"/>
                <a:cs typeface="+mn-cs"/>
              </a:rPr>
              <a:t>π</a:t>
            </a:r>
            <a:endParaRPr lang="en-GB" sz="4400" dirty="0" smtClean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GB" sz="4400" dirty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4400" dirty="0" smtClean="0">
                <a:latin typeface="Palatino Linotype" panose="02040502050505030304" pitchFamily="18" charset="0"/>
                <a:ea typeface="+mn-ea"/>
                <a:cs typeface="+mn-cs"/>
              </a:rPr>
              <a:t>ρ</a:t>
            </a:r>
            <a:endParaRPr lang="en-GB" sz="4400" dirty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GB" sz="4400" dirty="0" smtClean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4400" dirty="0" smtClean="0">
                <a:latin typeface="Palatino Linotype" panose="02040502050505030304" pitchFamily="18" charset="0"/>
                <a:ea typeface="+mn-ea"/>
                <a:cs typeface="+mn-cs"/>
              </a:rPr>
              <a:t>σ</a:t>
            </a:r>
            <a:r>
              <a:rPr lang="en-GB" sz="4400" dirty="0">
                <a:latin typeface="Palatino Linotype" panose="02040502050505030304" pitchFamily="18" charset="0"/>
                <a:ea typeface="+mn-ea"/>
                <a:cs typeface="+mn-cs"/>
              </a:rPr>
              <a:t>/</a:t>
            </a:r>
            <a:r>
              <a:rPr lang="el-GR" sz="4400" dirty="0">
                <a:latin typeface="Palatino Linotype" panose="02040502050505030304" pitchFamily="18" charset="0"/>
                <a:ea typeface="+mn-ea"/>
                <a:cs typeface="+mn-cs"/>
              </a:rPr>
              <a:t>ς</a:t>
            </a:r>
            <a:endParaRPr lang="en-GB" sz="4400" dirty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GB" sz="4400" dirty="0" smtClean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4400" dirty="0" smtClean="0">
                <a:latin typeface="Palatino Linotype" panose="02040502050505030304" pitchFamily="18" charset="0"/>
                <a:ea typeface="+mn-ea"/>
                <a:cs typeface="+mn-cs"/>
              </a:rPr>
              <a:t>τ</a:t>
            </a:r>
            <a:endParaRPr lang="en-GB" sz="4400" dirty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GB" sz="4400" dirty="0" smtClean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4400" dirty="0" smtClean="0">
                <a:latin typeface="Palatino Linotype" panose="02040502050505030304" pitchFamily="18" charset="0"/>
                <a:ea typeface="+mn-ea"/>
                <a:cs typeface="+mn-cs"/>
              </a:rPr>
              <a:t>υ</a:t>
            </a:r>
            <a:endParaRPr lang="en-GB" sz="4400" dirty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GB" sz="4400" dirty="0" smtClean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4400" dirty="0" smtClean="0">
                <a:latin typeface="Palatino Linotype" panose="02040502050505030304" pitchFamily="18" charset="0"/>
                <a:ea typeface="+mn-ea"/>
                <a:cs typeface="+mn-cs"/>
              </a:rPr>
              <a:t>φ</a:t>
            </a:r>
            <a:endParaRPr lang="en-GB" sz="4400" dirty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GB" sz="4400" dirty="0" smtClean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4400" dirty="0" smtClean="0">
                <a:latin typeface="Palatino Linotype" panose="02040502050505030304" pitchFamily="18" charset="0"/>
                <a:ea typeface="+mn-ea"/>
                <a:cs typeface="+mn-cs"/>
              </a:rPr>
              <a:t>χ</a:t>
            </a:r>
            <a:endParaRPr lang="en-GB" sz="4400" dirty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GB" sz="4400" dirty="0" smtClean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4400" dirty="0" smtClean="0">
                <a:latin typeface="Palatino Linotype" panose="02040502050505030304" pitchFamily="18" charset="0"/>
                <a:ea typeface="+mn-ea"/>
                <a:cs typeface="+mn-cs"/>
              </a:rPr>
              <a:t>ψ</a:t>
            </a:r>
            <a:endParaRPr lang="en-GB" sz="4400" dirty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GB" sz="4400" dirty="0" smtClean="0"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4400" dirty="0" smtClean="0">
                <a:latin typeface="Palatino Linotype" panose="02040502050505030304" pitchFamily="18" charset="0"/>
                <a:ea typeface="+mn-ea"/>
                <a:cs typeface="+mn-cs"/>
              </a:rPr>
              <a:t>ω</a:t>
            </a:r>
            <a:endParaRPr lang="en-GB" sz="4400" dirty="0"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23555" name="TextBox 5"/>
          <p:cNvSpPr txBox="1">
            <a:spLocks noChangeArrowheads="1"/>
          </p:cNvSpPr>
          <p:nvPr/>
        </p:nvSpPr>
        <p:spPr bwMode="auto">
          <a:xfrm>
            <a:off x="1143000" y="381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charset="0"/>
              </a:rPr>
              <a:t>nu</a:t>
            </a:r>
          </a:p>
        </p:txBody>
      </p:sp>
      <p:sp>
        <p:nvSpPr>
          <p:cNvPr id="23556" name="TextBox 6"/>
          <p:cNvSpPr txBox="1">
            <a:spLocks noChangeArrowheads="1"/>
          </p:cNvSpPr>
          <p:nvPr/>
        </p:nvSpPr>
        <p:spPr bwMode="auto">
          <a:xfrm>
            <a:off x="3275856" y="457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charset="0"/>
              </a:rPr>
              <a:t>rho</a:t>
            </a:r>
          </a:p>
        </p:txBody>
      </p:sp>
      <p:sp>
        <p:nvSpPr>
          <p:cNvPr id="23557" name="TextBox 7"/>
          <p:cNvSpPr txBox="1">
            <a:spLocks noChangeArrowheads="1"/>
          </p:cNvSpPr>
          <p:nvPr/>
        </p:nvSpPr>
        <p:spPr bwMode="auto">
          <a:xfrm>
            <a:off x="3086188" y="5257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charset="0"/>
              </a:rPr>
              <a:t>upsilon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219200" y="1981200"/>
            <a:ext cx="43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charset="0"/>
              </a:rPr>
              <a:t>xi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 Linotype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054933" y="3631367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charset="0"/>
              </a:rPr>
              <a:t>omicron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 Linotype" charset="0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244431" y="5225321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charset="0"/>
              </a:rPr>
              <a:t>pi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 Linotype" charset="0"/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513825" y="2036164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charset="0"/>
              </a:rPr>
              <a:t>sigma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 Linotype" charset="0"/>
            </a:endParaRP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061959" y="3678836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charset="0"/>
              </a:rPr>
              <a:t>tau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 Linotype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5621142" y="457200"/>
            <a:ext cx="633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charset="0"/>
              </a:rPr>
              <a:t>phi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 Linotype" charset="0"/>
            </a:endParaRP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5722741" y="2102371"/>
            <a:ext cx="5902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charset="0"/>
              </a:rPr>
              <a:t>chi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 Linotype" charset="0"/>
            </a:endParaRP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5486400" y="3722557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charset="0"/>
              </a:rPr>
              <a:t>psi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 Linotype" charset="0"/>
            </a:endParaRP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5452918" y="5225321"/>
            <a:ext cx="114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charset="0"/>
              </a:rPr>
              <a:t>omega</a:t>
            </a:r>
          </a:p>
          <a:p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 Linotype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1159329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in “</a:t>
            </a: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ose”                as in “</a:t>
            </a: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oad”               as in “</a:t>
            </a: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one”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852936"/>
            <a:ext cx="6209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in “kic</a:t>
            </a: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ks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               as in “</a:t>
            </a: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ister”             as in “</a:t>
            </a: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loch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437112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in “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t”	       as in “</a:t>
            </a: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an”                as in “li</a:t>
            </a: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1689" y="5878025"/>
            <a:ext cx="6272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in “</a:t>
            </a: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an”                  as in “t</a:t>
            </a: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lip”               as in “j</a:t>
            </a: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ke”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6" grpId="0"/>
      <p:bldP spid="23557" grpId="0"/>
      <p:bldP spid="23558" grpId="0"/>
      <p:bldP spid="23559" grpId="0"/>
      <p:bldP spid="23560" grpId="0"/>
      <p:bldP spid="23561" grpId="0"/>
      <p:bldP spid="23562" grpId="0"/>
      <p:bldP spid="23564" grpId="0"/>
      <p:bldP spid="23565" grpId="0"/>
      <p:bldP spid="23566" grpId="0"/>
      <p:bldP spid="235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450" indent="0">
              <a:buNone/>
            </a:pPr>
            <a:r>
              <a:rPr lang="en-GB" sz="3600" u="sng" dirty="0" smtClean="0"/>
              <a:t>Homework</a:t>
            </a:r>
          </a:p>
          <a:p>
            <a:pPr marL="44450" indent="0">
              <a:buNone/>
            </a:pPr>
            <a:r>
              <a:rPr lang="en-GB" dirty="0" smtClean="0"/>
              <a:t>Bread     </a:t>
            </a:r>
          </a:p>
          <a:p>
            <a:pPr marL="44450" indent="0">
              <a:buNone/>
            </a:pPr>
            <a:r>
              <a:rPr lang="en-GB" dirty="0" smtClean="0"/>
              <a:t>Milk </a:t>
            </a:r>
          </a:p>
          <a:p>
            <a:pPr marL="44450" indent="0">
              <a:buNone/>
            </a:pPr>
            <a:r>
              <a:rPr lang="en-GB" dirty="0" smtClean="0"/>
              <a:t>Coke </a:t>
            </a:r>
            <a:r>
              <a:rPr lang="en-GB" dirty="0"/>
              <a:t>Zero </a:t>
            </a:r>
            <a:endParaRPr lang="en-GB" dirty="0" smtClean="0"/>
          </a:p>
          <a:p>
            <a:pPr marL="44450" indent="0">
              <a:buNone/>
            </a:pPr>
            <a:r>
              <a:rPr lang="en-GB" dirty="0" smtClean="0"/>
              <a:t>Dog </a:t>
            </a:r>
            <a:r>
              <a:rPr lang="en-GB" dirty="0"/>
              <a:t>Food </a:t>
            </a:r>
            <a:endParaRPr lang="en-GB" dirty="0" smtClean="0"/>
          </a:p>
          <a:p>
            <a:pPr marL="44450" indent="0">
              <a:buNone/>
            </a:pPr>
            <a:r>
              <a:rPr lang="en-GB" dirty="0" smtClean="0"/>
              <a:t>Toothpaste </a:t>
            </a:r>
          </a:p>
          <a:p>
            <a:pPr marL="44450" indent="0">
              <a:buNone/>
            </a:pPr>
            <a:r>
              <a:rPr lang="en-GB" dirty="0" smtClean="0"/>
              <a:t>Crisps </a:t>
            </a:r>
          </a:p>
          <a:p>
            <a:pPr marL="44450" indent="0">
              <a:buNone/>
            </a:pPr>
            <a:r>
              <a:rPr lang="en-GB" dirty="0" smtClean="0"/>
              <a:t>Peanut </a:t>
            </a:r>
            <a:r>
              <a:rPr lang="en-GB" dirty="0"/>
              <a:t>butter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dirty="0" smtClean="0"/>
              <a:t>Homework</a:t>
            </a:r>
            <a:endParaRPr lang="en-GB" sz="1800" dirty="0"/>
          </a:p>
        </p:txBody>
      </p:sp>
      <p:sp>
        <p:nvSpPr>
          <p:cNvPr id="5" name="Rectangle 4"/>
          <p:cNvSpPr/>
          <p:nvPr/>
        </p:nvSpPr>
        <p:spPr>
          <a:xfrm>
            <a:off x="4033352" y="2157953"/>
            <a:ext cx="20617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>
                <a:latin typeface="Palatino Linotype" panose="02040502050505030304" pitchFamily="18" charset="0"/>
              </a:rPr>
              <a:t>κωκε ζερω</a:t>
            </a:r>
            <a:endParaRPr lang="en-GB" sz="2800" b="1" dirty="0">
              <a:latin typeface="Palatino Linotype" panose="0204050205050503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24285" y="1575956"/>
            <a:ext cx="9973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>
                <a:latin typeface="Palatino Linotype" panose="02040502050505030304" pitchFamily="18" charset="0"/>
              </a:rPr>
              <a:t>μιλκ</a:t>
            </a:r>
            <a:endParaRPr lang="en-GB" sz="2800" b="1" dirty="0">
              <a:latin typeface="Palatino Linotype" panose="0204050205050503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64281" y="2702273"/>
            <a:ext cx="18293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>
                <a:latin typeface="Palatino Linotype" panose="02040502050505030304" pitchFamily="18" charset="0"/>
              </a:rPr>
              <a:t>δογ φοοδ</a:t>
            </a:r>
            <a:endParaRPr lang="en-GB" sz="2800" b="1" dirty="0">
              <a:latin typeface="Palatino Linotype" panose="0204050205050503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30702" y="3275751"/>
            <a:ext cx="21082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>
                <a:latin typeface="Palatino Linotype" panose="02040502050505030304" pitchFamily="18" charset="0"/>
              </a:rPr>
              <a:t>τοοθπαστε</a:t>
            </a:r>
            <a:endParaRPr lang="en-GB" sz="2800" b="1" dirty="0">
              <a:latin typeface="Palatino Linotype" panose="0204050205050503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24285" y="3824667"/>
            <a:ext cx="1228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latin typeface="Palatino Linotype" panose="02040502050505030304" pitchFamily="18" charset="0"/>
              </a:rPr>
              <a:t>χρισ</a:t>
            </a:r>
            <a:r>
              <a:rPr lang="el-GR" sz="2800" dirty="0">
                <a:latin typeface="Palatino Linotype" panose="02040502050505030304" pitchFamily="18" charset="0"/>
              </a:rPr>
              <a:t>ψ</a:t>
            </a:r>
            <a:endParaRPr lang="en-GB" sz="2800" b="1" dirty="0">
              <a:latin typeface="Palatino Linotype" panose="0204050205050503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30702" y="4480354"/>
            <a:ext cx="27190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latin typeface="Palatino Linotype" panose="02040502050505030304" pitchFamily="18" charset="0"/>
              </a:rPr>
              <a:t>πεανυτ βυττερ</a:t>
            </a:r>
            <a:endParaRPr lang="en-GB" sz="2800" b="1" dirty="0">
              <a:latin typeface="Palatino Linotype" panose="0204050205050503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33352" y="1052736"/>
            <a:ext cx="12362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>
                <a:latin typeface="Palatino Linotype" panose="02040502050505030304" pitchFamily="18" charset="0"/>
              </a:rPr>
              <a:t>βρεαδ</a:t>
            </a:r>
            <a:endParaRPr lang="en-GB" sz="28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128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α</a:t>
            </a:r>
            <a:r>
              <a:rPr lang="el-GR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ι</a:t>
            </a:r>
            <a:r>
              <a:rPr lang="en-GB" dirty="0" smtClean="0">
                <a:solidFill>
                  <a:schemeClr val="tx1"/>
                </a:solidFill>
              </a:rPr>
              <a:t> – as in “aisle”</a:t>
            </a:r>
          </a:p>
          <a:p>
            <a:r>
              <a:rPr lang="el-GR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α</a:t>
            </a:r>
            <a:r>
              <a:rPr lang="el-GR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υ</a:t>
            </a:r>
            <a:r>
              <a:rPr lang="en-GB" dirty="0" smtClean="0">
                <a:solidFill>
                  <a:schemeClr val="tx1"/>
                </a:solidFill>
              </a:rPr>
              <a:t> – as in “cow”</a:t>
            </a:r>
          </a:p>
          <a:p>
            <a:r>
              <a:rPr lang="el-GR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ε</a:t>
            </a:r>
            <a:r>
              <a:rPr lang="el-GR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ι</a:t>
            </a:r>
            <a:r>
              <a:rPr lang="en-GB" dirty="0" smtClean="0">
                <a:solidFill>
                  <a:schemeClr val="tx1"/>
                </a:solidFill>
              </a:rPr>
              <a:t> – as in “eight”</a:t>
            </a:r>
          </a:p>
          <a:p>
            <a:r>
              <a:rPr lang="el-GR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ε</a:t>
            </a:r>
            <a:r>
              <a:rPr lang="el-GR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υ</a:t>
            </a:r>
            <a:r>
              <a:rPr lang="en-GB" dirty="0" smtClean="0">
                <a:solidFill>
                  <a:schemeClr val="tx1"/>
                </a:solidFill>
              </a:rPr>
              <a:t> – as in “feud”</a:t>
            </a:r>
          </a:p>
          <a:p>
            <a:r>
              <a:rPr lang="el-GR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ο</a:t>
            </a:r>
            <a:r>
              <a:rPr lang="el-GR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ι</a:t>
            </a:r>
            <a:r>
              <a:rPr lang="en-GB" dirty="0" smtClean="0">
                <a:solidFill>
                  <a:schemeClr val="tx1"/>
                </a:solidFill>
              </a:rPr>
              <a:t> – as in “foil”</a:t>
            </a:r>
          </a:p>
          <a:p>
            <a:r>
              <a:rPr lang="el-GR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ο</a:t>
            </a:r>
            <a:r>
              <a:rPr lang="el-GR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υ</a:t>
            </a:r>
            <a:r>
              <a:rPr lang="en-GB" dirty="0" smtClean="0">
                <a:solidFill>
                  <a:schemeClr val="tx1"/>
                </a:solidFill>
              </a:rPr>
              <a:t> – as in “food”</a:t>
            </a:r>
          </a:p>
          <a:p>
            <a:r>
              <a:rPr lang="el-GR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υ</a:t>
            </a:r>
            <a:r>
              <a:rPr lang="el-GR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ι</a:t>
            </a:r>
            <a:r>
              <a:rPr lang="en-GB" dirty="0" smtClean="0">
                <a:solidFill>
                  <a:schemeClr val="tx1"/>
                </a:solidFill>
              </a:rPr>
              <a:t> – as in “queen”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 smtClean="0"/>
              <a:t>When two vowels are together and pronounced as one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92280" y="1124744"/>
            <a:ext cx="1944216" cy="789784"/>
          </a:xfrm>
        </p:spPr>
        <p:txBody>
          <a:bodyPr/>
          <a:lstStyle/>
          <a:p>
            <a:r>
              <a:rPr lang="en-GB" dirty="0" err="1" smtClean="0"/>
              <a:t>DipHthongs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826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Grid">
    <a:dk1>
      <a:sysClr val="windowText" lastClr="000000"/>
    </a:dk1>
    <a:lt1>
      <a:sysClr val="window" lastClr="FFFFFF"/>
    </a:lt1>
    <a:dk2>
      <a:srgbClr val="534949"/>
    </a:dk2>
    <a:lt2>
      <a:srgbClr val="CCD1B9"/>
    </a:lt2>
    <a:accent1>
      <a:srgbClr val="C66951"/>
    </a:accent1>
    <a:accent2>
      <a:srgbClr val="BF974D"/>
    </a:accent2>
    <a:accent3>
      <a:srgbClr val="928B70"/>
    </a:accent3>
    <a:accent4>
      <a:srgbClr val="87706B"/>
    </a:accent4>
    <a:accent5>
      <a:srgbClr val="94734E"/>
    </a:accent5>
    <a:accent6>
      <a:srgbClr val="6F777D"/>
    </a:accent6>
    <a:hlink>
      <a:srgbClr val="CC9900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2910</TotalTime>
  <Words>304</Words>
  <Application>Microsoft Macintosh PowerPoint</Application>
  <PresentationFormat>On-screen Show (4:3)</PresentationFormat>
  <Paragraphs>160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Grid</vt:lpstr>
      <vt:lpstr>Ancient Greek </vt:lpstr>
      <vt:lpstr>PowerPoint Presentation</vt:lpstr>
      <vt:lpstr>Greek Alphabet</vt:lpstr>
      <vt:lpstr>Greek Alphabet</vt:lpstr>
      <vt:lpstr>Homework</vt:lpstr>
      <vt:lpstr>DipHthongs</vt:lpstr>
    </vt:vector>
  </TitlesOfParts>
  <Company>Swansea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Greek</dc:title>
  <dc:creator>BARTOW A. (749487)</dc:creator>
  <cp:lastModifiedBy>Katherine Chen</cp:lastModifiedBy>
  <cp:revision>29</cp:revision>
  <dcterms:created xsi:type="dcterms:W3CDTF">2014-02-04T14:26:12Z</dcterms:created>
  <dcterms:modified xsi:type="dcterms:W3CDTF">2016-09-15T11:48:57Z</dcterms:modified>
</cp:coreProperties>
</file>