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7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63E0-02D9-4D49-885C-EF6508DB83F6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641C-5765-47B3-A42F-01FC608AA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Roman children</a:t>
            </a:r>
            <a:endParaRPr lang="en-GB" dirty="0"/>
          </a:p>
        </p:txBody>
      </p:sp>
      <p:pic>
        <p:nvPicPr>
          <p:cNvPr id="1026" name="Picture 2" descr="http://downloads.bbc.co.uk/rmhttp/schools/primaryhistory/images/romans/family_and_children/r_neumagen_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1047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8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Direct object?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girl cuddled a kitten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boy won the race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mouse nibbled the apple</a:t>
            </a:r>
            <a:endParaRPr lang="en-GB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5" name="Picture 4" descr="Border illustration of a kitten playing on a ball of yar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88640"/>
            <a:ext cx="1330253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Direct object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girl cuddled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a kitten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boy won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the race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mouse nibbled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the apple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5" name="Picture 4" descr="Border illustration of a kitten playing on a ball of yar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88640"/>
            <a:ext cx="1330253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Masculine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74130"/>
            <a:ext cx="8229600" cy="45259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Subject  		= 	</a:t>
            </a:r>
            <a:r>
              <a:rPr lang="en-GB" sz="3600" dirty="0" err="1" smtClean="0">
                <a:solidFill>
                  <a:schemeClr val="tx1"/>
                </a:solidFill>
                <a:latin typeface="Comic Sans MS" pitchFamily="66" charset="0"/>
              </a:rPr>
              <a:t>Gladi</a:t>
            </a: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00B050"/>
                </a:solidFill>
                <a:latin typeface="Comic Sans MS" pitchFamily="66" charset="0"/>
              </a:rPr>
              <a:t>us</a:t>
            </a:r>
          </a:p>
          <a:p>
            <a:pPr marL="457200" lvl="1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Direct Object	=	</a:t>
            </a:r>
            <a:r>
              <a:rPr lang="en-GB" sz="3600" dirty="0" err="1" smtClean="0">
                <a:solidFill>
                  <a:schemeClr val="tx1"/>
                </a:solidFill>
                <a:latin typeface="Comic Sans MS" pitchFamily="66" charset="0"/>
              </a:rPr>
              <a:t>Gladi</a:t>
            </a: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GB" sz="3600" dirty="0" smtClean="0">
                <a:solidFill>
                  <a:srgbClr val="00B050"/>
                </a:solidFill>
                <a:latin typeface="Comic Sans MS" pitchFamily="66" charset="0"/>
              </a:rPr>
              <a:t>um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3" descr="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1619250" cy="2828925"/>
          </a:xfrm>
          <a:prstGeom prst="rect">
            <a:avLst/>
          </a:prstGeom>
        </p:spPr>
      </p:pic>
      <p:pic>
        <p:nvPicPr>
          <p:cNvPr id="5" name="Picture 4" descr="gladi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437112"/>
            <a:ext cx="22288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Masculine</a:t>
            </a:r>
            <a:endParaRPr lang="en-GB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So the Latin would look like…</a:t>
            </a:r>
          </a:p>
          <a:p>
            <a:pPr marL="0" indent="0">
              <a:buNone/>
            </a:pPr>
            <a:endParaRPr lang="en-GB" sz="3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The </a:t>
            </a:r>
            <a:r>
              <a:rPr lang="en-GB" sz="3600" dirty="0" err="1" smtClean="0">
                <a:latin typeface="Comic Sans MS" pitchFamily="66" charset="0"/>
              </a:rPr>
              <a:t>football</a:t>
            </a:r>
            <a:r>
              <a:rPr lang="en-GB" sz="3600" dirty="0" err="1" smtClean="0">
                <a:solidFill>
                  <a:srgbClr val="00B050"/>
                </a:solidFill>
                <a:latin typeface="Comic Sans MS" pitchFamily="66" charset="0"/>
              </a:rPr>
              <a:t>us</a:t>
            </a:r>
            <a:r>
              <a:rPr lang="en-GB" sz="36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hit the post</a:t>
            </a:r>
          </a:p>
          <a:p>
            <a:pPr marL="0" indent="0">
              <a:buNone/>
            </a:pPr>
            <a:endParaRPr lang="en-GB" sz="3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Comic Sans MS" pitchFamily="66" charset="0"/>
              </a:rPr>
              <a:t>The striker kicked the </a:t>
            </a:r>
            <a:r>
              <a:rPr lang="en-GB" sz="3600" dirty="0" err="1" smtClean="0">
                <a:latin typeface="Comic Sans MS" pitchFamily="66" charset="0"/>
              </a:rPr>
              <a:t>football</a:t>
            </a:r>
            <a:r>
              <a:rPr lang="en-GB" sz="3600" dirty="0" err="1" smtClean="0">
                <a:solidFill>
                  <a:srgbClr val="00B050"/>
                </a:solidFill>
                <a:latin typeface="Comic Sans MS" pitchFamily="66" charset="0"/>
              </a:rPr>
              <a:t>um</a:t>
            </a:r>
            <a:endParaRPr lang="en-GB" sz="36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2133981" cy="21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0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See? Not so complicated!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Male (Masculine)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Female (Feminine)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Subject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-us</a:t>
                      </a:r>
                      <a:endParaRPr lang="en-US" sz="280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-a</a:t>
                      </a:r>
                      <a:endParaRPr lang="en-US" sz="2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omic Sans MS" pitchFamily="66" charset="0"/>
                        </a:rPr>
                        <a:t>Direct Object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-um</a:t>
                      </a:r>
                      <a:endParaRPr lang="en-US" sz="280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-am</a:t>
                      </a:r>
                      <a:endParaRPr lang="en-US" sz="28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m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36510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v rich, girls v boys</a:t>
            </a:r>
            <a:endParaRPr lang="en-GB" dirty="0"/>
          </a:p>
        </p:txBody>
      </p:sp>
      <p:pic>
        <p:nvPicPr>
          <p:cNvPr id="2050" name="Picture 2" descr="http://downloads.bbc.co.uk/rmhttp/schools/primaryhistory/images/romans/family_and_children/r_neumagen_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752528" cy="2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dailymail.co.uk/i/pix/2014/01/28/article-2547290-1B064DDE00000578-609_634x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69586"/>
            <a:ext cx="3457554" cy="28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ownloads.bbc.co.uk/rmhttp/schools/primaryhistory/images/romans/family_and_children/r_boys_fight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17691"/>
          <a:stretch/>
        </p:blipFill>
        <p:spPr bwMode="auto">
          <a:xfrm>
            <a:off x="5475294" y="1259334"/>
            <a:ext cx="1828800" cy="21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ownloads.bbc.co.uk/rmhttp/schools/primaryhistory/images/romans/family_and_children/r_toy_hor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9" t="23301" r="25330" b="13677"/>
          <a:stretch/>
        </p:blipFill>
        <p:spPr bwMode="auto">
          <a:xfrm>
            <a:off x="1207092" y="1269006"/>
            <a:ext cx="2203997" cy="21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Poor v rich, girls v boys</a:t>
            </a:r>
            <a:endParaRPr lang="en-GB" dirty="0"/>
          </a:p>
        </p:txBody>
      </p:sp>
      <p:pic>
        <p:nvPicPr>
          <p:cNvPr id="3074" name="Picture 2" descr="http://downloads.bbc.co.uk/rmhttp/schools/primaryhistory/images/ancient_greeks/gods_and_heroes/g_votive_relief_depicting_a_family_sacrificing_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5032673" cy="271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6/6e/Arte_greca,_pietra_tombale_di_donna_con_la_sua_assistente,_100_ac._cir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45024"/>
            <a:ext cx="3531662" cy="28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3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Latin noun endings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0000"/>
                </a:solidFill>
                <a:latin typeface="Comic Sans MS" pitchFamily="66" charset="0"/>
              </a:rPr>
              <a:t>Can you remember the endings we have seen already?</a:t>
            </a:r>
            <a:endParaRPr lang="en-US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28083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4000" dirty="0" smtClean="0">
                <a:solidFill>
                  <a:srgbClr val="CC0000"/>
                </a:solidFill>
                <a:latin typeface="Comic Sans MS" pitchFamily="66" charset="0"/>
              </a:rPr>
              <a:t>Many Latin nouns end in </a:t>
            </a:r>
            <a:r>
              <a:rPr lang="en-GB" sz="4000" b="1" dirty="0" smtClean="0">
                <a:solidFill>
                  <a:srgbClr val="002060"/>
                </a:solidFill>
                <a:latin typeface="Comic Sans MS" pitchFamily="66" charset="0"/>
              </a:rPr>
              <a:t>-a</a:t>
            </a:r>
            <a:r>
              <a:rPr lang="en-GB" sz="4000" b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endParaRPr lang="en-GB" sz="4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1828800" lvl="4" indent="0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Girl		=	</a:t>
            </a:r>
            <a:r>
              <a:rPr lang="en-GB" sz="4000" dirty="0" err="1" smtClean="0">
                <a:solidFill>
                  <a:srgbClr val="CC0000"/>
                </a:solidFill>
                <a:latin typeface="Comic Sans MS" pitchFamily="66" charset="0"/>
              </a:rPr>
              <a:t>Puell</a:t>
            </a: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-a</a:t>
            </a:r>
          </a:p>
          <a:p>
            <a:pPr marL="1828800" lvl="4" indent="0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Sailor	=	</a:t>
            </a:r>
            <a:r>
              <a:rPr lang="en-GB" sz="4000" dirty="0" err="1" smtClean="0">
                <a:solidFill>
                  <a:srgbClr val="CC0000"/>
                </a:solidFill>
                <a:latin typeface="Comic Sans MS" pitchFamily="66" charset="0"/>
              </a:rPr>
              <a:t>Naut</a:t>
            </a: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-a</a:t>
            </a:r>
          </a:p>
          <a:p>
            <a:pPr marL="1828800" lvl="4" indent="0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Daughter	=	</a:t>
            </a:r>
            <a:r>
              <a:rPr lang="en-GB" sz="4000" dirty="0" err="1" smtClean="0">
                <a:solidFill>
                  <a:srgbClr val="CC0000"/>
                </a:solidFill>
                <a:latin typeface="Comic Sans MS" pitchFamily="66" charset="0"/>
              </a:rPr>
              <a:t>Fili</a:t>
            </a: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-a</a:t>
            </a:r>
          </a:p>
          <a:p>
            <a:pPr marL="1828800" lvl="4" indent="0">
              <a:buNone/>
            </a:pPr>
            <a:r>
              <a:rPr lang="en-GB" sz="4000" dirty="0">
                <a:solidFill>
                  <a:srgbClr val="002060"/>
                </a:solidFill>
                <a:latin typeface="Comic Sans MS" pitchFamily="66" charset="0"/>
              </a:rPr>
              <a:t>Table	=	</a:t>
            </a:r>
            <a:r>
              <a:rPr lang="en-GB" sz="4000" dirty="0" err="1">
                <a:solidFill>
                  <a:srgbClr val="CC0000"/>
                </a:solidFill>
                <a:latin typeface="Comic Sans MS" pitchFamily="66" charset="0"/>
              </a:rPr>
              <a:t>Mens</a:t>
            </a:r>
            <a:r>
              <a:rPr lang="en-GB" sz="4000" dirty="0">
                <a:solidFill>
                  <a:srgbClr val="002060"/>
                </a:solidFill>
                <a:latin typeface="Comic Sans MS" pitchFamily="66" charset="0"/>
              </a:rPr>
              <a:t>-a</a:t>
            </a:r>
          </a:p>
          <a:p>
            <a:pPr marL="1828800" lvl="4" indent="0">
              <a:buNone/>
            </a:pPr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3501008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 have also seen nouns which end in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-us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Year	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=	</a:t>
            </a: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Ann</a:t>
            </a:r>
            <a:r>
              <a:rPr lang="en-GB" sz="4000" dirty="0" smtClean="0">
                <a:latin typeface="Comic Sans MS" pitchFamily="66" charset="0"/>
              </a:rPr>
              <a:t>-us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Friend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=	</a:t>
            </a:r>
            <a:r>
              <a:rPr lang="en-GB" sz="4000" dirty="0" err="1" smtClean="0">
                <a:solidFill>
                  <a:srgbClr val="00B050"/>
                </a:solidFill>
                <a:latin typeface="Comic Sans MS" pitchFamily="66" charset="0"/>
              </a:rPr>
              <a:t>Amic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-us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Slave		=	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Serv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-us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Sword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=	</a:t>
            </a:r>
            <a:r>
              <a:rPr lang="en-GB" sz="4000" dirty="0" err="1" smtClean="0">
                <a:solidFill>
                  <a:srgbClr val="00B050"/>
                </a:solidFill>
                <a:latin typeface="Comic Sans MS" pitchFamily="66" charset="0"/>
              </a:rPr>
              <a:t>Gladi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bus</a:t>
            </a:r>
            <a:r>
              <a:rPr lang="en-GB" dirty="0" err="1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 was late.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with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 just caught the </a:t>
            </a:r>
            <a:r>
              <a:rPr lang="en-GB" dirty="0" err="1" smtClean="0"/>
              <a:t>bus</a:t>
            </a:r>
            <a:r>
              <a:rPr lang="en-GB" dirty="0" err="1" smtClean="0">
                <a:solidFill>
                  <a:srgbClr val="FF0000"/>
                </a:solidFill>
              </a:rPr>
              <a:t>am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7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endings can change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                 Feminine     Masculine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-a		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-us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-am		</a:t>
            </a: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-um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ve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1812032" cy="2088232"/>
          </a:xfrm>
          <a:prstGeom prst="rect">
            <a:avLst/>
          </a:prstGeom>
        </p:spPr>
      </p:pic>
      <p:pic>
        <p:nvPicPr>
          <p:cNvPr id="8" name="Picture 7" descr="m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140968"/>
            <a:ext cx="20859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Feminine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itchFamily="66" charset="0"/>
              </a:rPr>
              <a:t>-a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ending is used when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noun is the subject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of the sentence</a:t>
            </a:r>
          </a:p>
          <a:p>
            <a:pPr algn="ctr"/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GB" sz="4000" dirty="0" err="1" smtClean="0">
                <a:solidFill>
                  <a:schemeClr val="tx1"/>
                </a:solidFill>
                <a:latin typeface="Comic Sans MS" pitchFamily="66" charset="0"/>
              </a:rPr>
              <a:t>bus</a:t>
            </a:r>
            <a:r>
              <a:rPr lang="en-GB" sz="4000" dirty="0" err="1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 was running late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The subject is the main NOUN in a sentence. </a:t>
            </a:r>
          </a:p>
          <a:p>
            <a:pPr algn="ctr">
              <a:buNone/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girl cuddled a kitten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boy won the race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mouse nibbled the apple</a:t>
            </a:r>
            <a:endParaRPr lang="en-GB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5" name="Picture 4" descr="Border illustration of a kitten playing on a ball of yar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88640"/>
            <a:ext cx="1330253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Subject?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girl </a:t>
            </a: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cuddled a kitten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boy</a:t>
            </a: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 won the race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mouse</a:t>
            </a:r>
            <a:r>
              <a:rPr lang="en-GB" sz="4000" dirty="0" smtClean="0">
                <a:solidFill>
                  <a:srgbClr val="002060"/>
                </a:solidFill>
                <a:latin typeface="Comic Sans MS" pitchFamily="66" charset="0"/>
              </a:rPr>
              <a:t> nibbled the apple</a:t>
            </a:r>
            <a:endParaRPr lang="en-GB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4000" dirty="0"/>
          </a:p>
        </p:txBody>
      </p:sp>
      <p:pic>
        <p:nvPicPr>
          <p:cNvPr id="5" name="Picture 4" descr="Border illustration of a kitten playing on a ball of yar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88640"/>
            <a:ext cx="1330253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Direct object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GB" b="1" u="sng" dirty="0" smtClean="0">
                <a:solidFill>
                  <a:srgbClr val="FF0000"/>
                </a:solidFill>
                <a:latin typeface="Comic Sans MS" pitchFamily="66" charset="0"/>
              </a:rPr>
              <a:t>-am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ending is used when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noun is the direct object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in the sentence</a:t>
            </a:r>
          </a:p>
          <a:p>
            <a:pPr algn="ctr">
              <a:buNone/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GB" dirty="0">
                <a:latin typeface="Comic Sans MS" pitchFamily="66" charset="0"/>
              </a:rPr>
              <a:t>The man caught the </a:t>
            </a:r>
            <a:r>
              <a:rPr lang="en-GB" dirty="0" err="1" smtClean="0">
                <a:latin typeface="Comic Sans MS" pitchFamily="66" charset="0"/>
              </a:rPr>
              <a:t>bus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am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The direct object is the NOUN that the VERB in the sentence is being done to</a:t>
            </a:r>
          </a:p>
          <a:p>
            <a:pPr algn="ctr">
              <a:buNone/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252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Roman children</vt:lpstr>
      <vt:lpstr>Latin noun endings</vt:lpstr>
      <vt:lpstr>PowerPoint Presentation</vt:lpstr>
      <vt:lpstr>Compare</vt:lpstr>
      <vt:lpstr>The endings can change</vt:lpstr>
      <vt:lpstr>Feminine</vt:lpstr>
      <vt:lpstr>PowerPoint Presentation</vt:lpstr>
      <vt:lpstr>Subject?</vt:lpstr>
      <vt:lpstr>Direct object</vt:lpstr>
      <vt:lpstr>Direct object?</vt:lpstr>
      <vt:lpstr>Direct object</vt:lpstr>
      <vt:lpstr>Masculine</vt:lpstr>
      <vt:lpstr>Masculine</vt:lpstr>
      <vt:lpstr>See? Not so complicated!</vt:lpstr>
      <vt:lpstr>Poor v rich, girls v boys</vt:lpstr>
      <vt:lpstr>Poor v rich, girls v boys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noun endings!</dc:title>
  <dc:creator>Vicci Stokes</dc:creator>
  <cp:lastModifiedBy>Bracke E.</cp:lastModifiedBy>
  <cp:revision>26</cp:revision>
  <dcterms:created xsi:type="dcterms:W3CDTF">2013-03-12T19:41:37Z</dcterms:created>
  <dcterms:modified xsi:type="dcterms:W3CDTF">2015-11-11T11:04:24Z</dcterms:modified>
</cp:coreProperties>
</file>